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3"/>
  </p:notesMasterIdLst>
  <p:sldIdLst>
    <p:sldId id="256" r:id="rId2"/>
    <p:sldId id="257" r:id="rId3"/>
    <p:sldId id="258" r:id="rId4"/>
    <p:sldId id="269" r:id="rId5"/>
    <p:sldId id="281" r:id="rId6"/>
    <p:sldId id="272" r:id="rId7"/>
    <p:sldId id="282" r:id="rId8"/>
    <p:sldId id="268" r:id="rId9"/>
    <p:sldId id="273" r:id="rId10"/>
    <p:sldId id="275" r:id="rId11"/>
    <p:sldId id="276" r:id="rId12"/>
    <p:sldId id="277" r:id="rId13"/>
    <p:sldId id="278" r:id="rId14"/>
    <p:sldId id="261" r:id="rId15"/>
    <p:sldId id="284" r:id="rId16"/>
    <p:sldId id="283" r:id="rId17"/>
    <p:sldId id="262" r:id="rId18"/>
    <p:sldId id="270" r:id="rId19"/>
    <p:sldId id="271" r:id="rId20"/>
    <p:sldId id="280" r:id="rId21"/>
    <p:sldId id="259" r:id="rId22"/>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700"/>
    <a:srgbClr val="1F4D78"/>
    <a:srgbClr val="70AD47"/>
    <a:srgbClr val="FFF2CC"/>
    <a:srgbClr val="702FA0"/>
    <a:srgbClr val="595959"/>
    <a:srgbClr val="A5A5A5"/>
    <a:srgbClr val="EE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p:restoredTop sz="94733"/>
  </p:normalViewPr>
  <p:slideViewPr>
    <p:cSldViewPr snapToGrid="0" snapToObjects="1">
      <p:cViewPr>
        <p:scale>
          <a:sx n="210" d="100"/>
          <a:sy n="210" d="100"/>
        </p:scale>
        <p:origin x="3688" y="144"/>
      </p:cViewPr>
      <p:guideLst/>
    </p:cSldViewPr>
  </p:slideViewPr>
  <p:outlineViewPr>
    <p:cViewPr>
      <p:scale>
        <a:sx n="33" d="100"/>
        <a:sy n="33" d="100"/>
      </p:scale>
      <p:origin x="0" y="-300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9F34BA-D052-344B-BDE5-D29FF724E05C}" type="datetimeFigureOut">
              <a:rPr lang="en-US" smtClean="0"/>
              <a:t>11/5/17</a:t>
            </a:fld>
            <a:endParaRPr lang="en-US"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4EB78-6DFA-1444-A5A9-3B703091F43D}" type="slidenum">
              <a:rPr lang="en-US" smtClean="0"/>
              <a:t>‹#›</a:t>
            </a:fld>
            <a:endParaRPr lang="en-US" dirty="0"/>
          </a:p>
        </p:txBody>
      </p:sp>
    </p:spTree>
    <p:extLst>
      <p:ext uri="{BB962C8B-B14F-4D97-AF65-F5344CB8AC3E}">
        <p14:creationId xmlns:p14="http://schemas.microsoft.com/office/powerpoint/2010/main" val="1169576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Title 1"/>
          <p:cNvSpPr>
            <a:spLocks noGrp="1"/>
          </p:cNvSpPr>
          <p:nvPr>
            <p:ph type="ctrTitle"/>
          </p:nvPr>
        </p:nvSpPr>
        <p:spPr>
          <a:xfrm>
            <a:off x="685800" y="2404540"/>
            <a:ext cx="5486400" cy="2433461"/>
          </a:xfrm>
        </p:spPr>
        <p:txBody>
          <a:bodyPr anchor="b">
            <a:normAutofit/>
          </a:bodyPr>
          <a:lstStyle>
            <a:lvl1pPr algn="l">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685800" y="4842935"/>
            <a:ext cx="5486400" cy="91440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4449128" y="5765128"/>
            <a:ext cx="1723072" cy="486833"/>
          </a:xfrm>
        </p:spPr>
        <p:txBody>
          <a:bodyPr/>
          <a:lstStyle/>
          <a:p>
            <a:fld id="{48A87A34-81AB-432B-8DAE-1953F412C126}" type="datetimeFigureOut">
              <a:rPr lang="en-US" smtClean="0"/>
              <a:t>11/5/17</a:t>
            </a:fld>
            <a:endParaRPr lang="en-US" dirty="0"/>
          </a:p>
        </p:txBody>
      </p:sp>
      <p:sp>
        <p:nvSpPr>
          <p:cNvPr id="5" name="Footer Placeholder 4"/>
          <p:cNvSpPr>
            <a:spLocks noGrp="1"/>
          </p:cNvSpPr>
          <p:nvPr>
            <p:ph type="ftr" sz="quarter" idx="11"/>
          </p:nvPr>
        </p:nvSpPr>
        <p:spPr>
          <a:xfrm>
            <a:off x="685800" y="5765129"/>
            <a:ext cx="3660458" cy="486833"/>
          </a:xfrm>
        </p:spPr>
        <p:txBody>
          <a:bodyPr/>
          <a:lstStyle/>
          <a:p>
            <a:endParaRPr lang="en-US" dirty="0"/>
          </a:p>
        </p:txBody>
      </p:sp>
      <p:sp>
        <p:nvSpPr>
          <p:cNvPr id="6" name="Slide Number Placeholder 5"/>
          <p:cNvSpPr>
            <a:spLocks noGrp="1"/>
          </p:cNvSpPr>
          <p:nvPr>
            <p:ph type="sldNum" sz="quarter" idx="12"/>
          </p:nvPr>
        </p:nvSpPr>
        <p:spPr>
          <a:xfrm>
            <a:off x="4543425" y="1907824"/>
            <a:ext cx="1628775" cy="486833"/>
          </a:xfrm>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5766" y="6263149"/>
            <a:ext cx="5967362" cy="1092473"/>
          </a:xfrm>
        </p:spPr>
        <p:txBody>
          <a:bodyPr anchor="b"/>
          <a:lstStyle>
            <a:lvl1pPr algn="l">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5766" y="1302714"/>
            <a:ext cx="5962695" cy="454262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445770" y="7355621"/>
            <a:ext cx="5966460" cy="99589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Title 1"/>
          <p:cNvSpPr>
            <a:spLocks noGrp="1"/>
          </p:cNvSpPr>
          <p:nvPr>
            <p:ph type="title"/>
          </p:nvPr>
        </p:nvSpPr>
        <p:spPr>
          <a:xfrm>
            <a:off x="445770" y="1004711"/>
            <a:ext cx="5966460" cy="3736623"/>
          </a:xfrm>
        </p:spPr>
        <p:txBody>
          <a:bodyPr anchor="ctr"/>
          <a:lstStyle>
            <a:lvl1pPr algn="l">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4350" y="4865512"/>
            <a:ext cx="5829300" cy="1774469"/>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4171632" y="508002"/>
            <a:ext cx="1637348" cy="486833"/>
          </a:xfrm>
        </p:spPr>
        <p:txBody>
          <a:bodyPr/>
          <a:lstStyle>
            <a:lvl1pPr algn="r">
              <a:defRPr/>
            </a:lvl1pPr>
          </a:lstStyle>
          <a:p>
            <a:fld id="{48A87A34-81AB-432B-8DAE-1953F412C126}" type="datetimeFigureOut">
              <a:rPr lang="en-US" smtClean="0"/>
              <a:pPr/>
              <a:t>11/5/17</a:t>
            </a:fld>
            <a:endParaRPr lang="en-US" dirty="0"/>
          </a:p>
        </p:txBody>
      </p:sp>
      <p:sp>
        <p:nvSpPr>
          <p:cNvPr id="6" name="Footer Placeholder 5"/>
          <p:cNvSpPr>
            <a:spLocks noGrp="1"/>
          </p:cNvSpPr>
          <p:nvPr>
            <p:ph type="ftr" sz="quarter" idx="11"/>
          </p:nvPr>
        </p:nvSpPr>
        <p:spPr>
          <a:xfrm>
            <a:off x="445770" y="508002"/>
            <a:ext cx="3622992" cy="486833"/>
          </a:xfrm>
        </p:spPr>
        <p:txBody>
          <a:bodyPr/>
          <a:lstStyle/>
          <a:p>
            <a:endParaRPr lang="en-US" dirty="0"/>
          </a:p>
        </p:txBody>
      </p:sp>
      <p:sp>
        <p:nvSpPr>
          <p:cNvPr id="7" name="Slide Number Placeholder 6"/>
          <p:cNvSpPr>
            <a:spLocks noGrp="1"/>
          </p:cNvSpPr>
          <p:nvPr>
            <p:ph type="sldNum" sz="quarter" idx="12"/>
          </p:nvPr>
        </p:nvSpPr>
        <p:spPr>
          <a:xfrm>
            <a:off x="5911849" y="508002"/>
            <a:ext cx="500381" cy="486833"/>
          </a:xfrm>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Title 1"/>
          <p:cNvSpPr>
            <a:spLocks noGrp="1"/>
          </p:cNvSpPr>
          <p:nvPr>
            <p:ph type="title"/>
          </p:nvPr>
        </p:nvSpPr>
        <p:spPr>
          <a:xfrm>
            <a:off x="576263" y="1004712"/>
            <a:ext cx="5710238" cy="3674979"/>
          </a:xfrm>
        </p:spPr>
        <p:txBody>
          <a:bodyPr anchor="ctr"/>
          <a:lstStyle>
            <a:lvl1pPr algn="l">
              <a:defRPr sz="2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733424" y="4679691"/>
            <a:ext cx="5395914" cy="5925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4" name="Text Placeholder 3"/>
          <p:cNvSpPr>
            <a:spLocks noGrp="1"/>
          </p:cNvSpPr>
          <p:nvPr>
            <p:ph type="body" sz="half" idx="2"/>
          </p:nvPr>
        </p:nvSpPr>
        <p:spPr>
          <a:xfrm>
            <a:off x="514350" y="5566130"/>
            <a:ext cx="5834064" cy="1095020"/>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4171632" y="508002"/>
            <a:ext cx="1637348" cy="486833"/>
          </a:xfrm>
        </p:spPr>
        <p:txBody>
          <a:bodyPr/>
          <a:lstStyle>
            <a:lvl1pPr algn="r">
              <a:defRPr/>
            </a:lvl1pPr>
          </a:lstStyle>
          <a:p>
            <a:fld id="{48A87A34-81AB-432B-8DAE-1953F412C126}" type="datetimeFigureOut">
              <a:rPr lang="en-US" smtClean="0"/>
              <a:pPr/>
              <a:t>11/5/17</a:t>
            </a:fld>
            <a:endParaRPr lang="en-US" dirty="0"/>
          </a:p>
        </p:txBody>
      </p:sp>
      <p:sp>
        <p:nvSpPr>
          <p:cNvPr id="6" name="Footer Placeholder 5"/>
          <p:cNvSpPr>
            <a:spLocks noGrp="1"/>
          </p:cNvSpPr>
          <p:nvPr>
            <p:ph type="ftr" sz="quarter" idx="11"/>
          </p:nvPr>
        </p:nvSpPr>
        <p:spPr>
          <a:xfrm>
            <a:off x="445770" y="505918"/>
            <a:ext cx="3622992" cy="486833"/>
          </a:xfrm>
        </p:spPr>
        <p:txBody>
          <a:bodyPr/>
          <a:lstStyle/>
          <a:p>
            <a:endParaRPr lang="en-US" dirty="0"/>
          </a:p>
        </p:txBody>
      </p:sp>
      <p:sp>
        <p:nvSpPr>
          <p:cNvPr id="7" name="Slide Number Placeholder 6"/>
          <p:cNvSpPr>
            <a:spLocks noGrp="1"/>
          </p:cNvSpPr>
          <p:nvPr>
            <p:ph type="sldNum" sz="quarter" idx="12"/>
          </p:nvPr>
        </p:nvSpPr>
        <p:spPr>
          <a:xfrm>
            <a:off x="5911849" y="508002"/>
            <a:ext cx="500381" cy="486833"/>
          </a:xfrm>
        </p:spPr>
        <p:txBody>
          <a:bodyPr/>
          <a:lstStyle/>
          <a:p>
            <a:fld id="{6D22F896-40B5-4ADD-8801-0D06FADFA095}" type="slidenum">
              <a:rPr lang="en-US" smtClean="0"/>
              <a:t>‹#›</a:t>
            </a:fld>
            <a:endParaRPr lang="en-US" dirty="0"/>
          </a:p>
        </p:txBody>
      </p:sp>
      <p:sp>
        <p:nvSpPr>
          <p:cNvPr id="13" name="TextBox 12"/>
          <p:cNvSpPr txBox="1"/>
          <p:nvPr/>
        </p:nvSpPr>
        <p:spPr>
          <a:xfrm>
            <a:off x="173594" y="1076960"/>
            <a:ext cx="342900" cy="779701"/>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6110050" y="4028440"/>
            <a:ext cx="342900" cy="779701"/>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Title 1"/>
          <p:cNvSpPr>
            <a:spLocks noGrp="1"/>
          </p:cNvSpPr>
          <p:nvPr>
            <p:ph type="title"/>
          </p:nvPr>
        </p:nvSpPr>
        <p:spPr>
          <a:xfrm>
            <a:off x="514350" y="1499604"/>
            <a:ext cx="5831087" cy="3349113"/>
          </a:xfrm>
        </p:spPr>
        <p:txBody>
          <a:bodyPr anchor="b"/>
          <a:lstStyle>
            <a:lvl1pPr algn="l">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4344" y="4864422"/>
            <a:ext cx="5830206" cy="1333180"/>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4171632" y="505180"/>
            <a:ext cx="1637348" cy="486833"/>
          </a:xfrm>
        </p:spPr>
        <p:txBody>
          <a:bodyPr/>
          <a:lstStyle>
            <a:lvl1pPr algn="r">
              <a:defRPr/>
            </a:lvl1pPr>
          </a:lstStyle>
          <a:p>
            <a:fld id="{48A87A34-81AB-432B-8DAE-1953F412C126}" type="datetimeFigureOut">
              <a:rPr lang="en-US" smtClean="0"/>
              <a:pPr/>
              <a:t>11/5/17</a:t>
            </a:fld>
            <a:endParaRPr lang="en-US" dirty="0"/>
          </a:p>
        </p:txBody>
      </p:sp>
      <p:sp>
        <p:nvSpPr>
          <p:cNvPr id="6" name="Footer Placeholder 5"/>
          <p:cNvSpPr>
            <a:spLocks noGrp="1"/>
          </p:cNvSpPr>
          <p:nvPr>
            <p:ph type="ftr" sz="quarter" idx="11"/>
          </p:nvPr>
        </p:nvSpPr>
        <p:spPr>
          <a:xfrm>
            <a:off x="445770" y="505180"/>
            <a:ext cx="3622992" cy="486833"/>
          </a:xfrm>
        </p:spPr>
        <p:txBody>
          <a:bodyPr/>
          <a:lstStyle/>
          <a:p>
            <a:endParaRPr lang="en-US" dirty="0"/>
          </a:p>
        </p:txBody>
      </p:sp>
      <p:sp>
        <p:nvSpPr>
          <p:cNvPr id="7" name="Slide Number Placeholder 6"/>
          <p:cNvSpPr>
            <a:spLocks noGrp="1"/>
          </p:cNvSpPr>
          <p:nvPr>
            <p:ph type="sldNum" sz="quarter" idx="12"/>
          </p:nvPr>
        </p:nvSpPr>
        <p:spPr>
          <a:xfrm>
            <a:off x="5911849" y="508002"/>
            <a:ext cx="500381" cy="486833"/>
          </a:xfrm>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628776" y="1016001"/>
            <a:ext cx="4783454" cy="1738489"/>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45771" y="2936107"/>
            <a:ext cx="1920240" cy="823093"/>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445770" y="3872753"/>
            <a:ext cx="1920240" cy="447877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2476678" y="2935110"/>
            <a:ext cx="1920240" cy="835379"/>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0" name="Text Placeholder 3"/>
          <p:cNvSpPr>
            <a:spLocks noGrp="1"/>
          </p:cNvSpPr>
          <p:nvPr>
            <p:ph type="body" sz="half" idx="16"/>
          </p:nvPr>
        </p:nvSpPr>
        <p:spPr>
          <a:xfrm>
            <a:off x="2475586" y="3872091"/>
            <a:ext cx="1920240" cy="447942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4491989" y="2923821"/>
            <a:ext cx="1920240" cy="835379"/>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2" name="Text Placeholder 3"/>
          <p:cNvSpPr>
            <a:spLocks noGrp="1"/>
          </p:cNvSpPr>
          <p:nvPr>
            <p:ph type="body" sz="half" idx="17"/>
          </p:nvPr>
        </p:nvSpPr>
        <p:spPr>
          <a:xfrm>
            <a:off x="4491990" y="3872753"/>
            <a:ext cx="1920240" cy="447877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628777" y="1016000"/>
            <a:ext cx="4786488" cy="17272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445770" y="5484454"/>
            <a:ext cx="1920240" cy="910353"/>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445770" y="3108960"/>
            <a:ext cx="1920240" cy="2009733"/>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445770" y="6394805"/>
            <a:ext cx="1920240" cy="195671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2468905" y="5484454"/>
            <a:ext cx="1920240" cy="910353"/>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2468904" y="3108960"/>
            <a:ext cx="1920240" cy="201314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2468144" y="6394803"/>
            <a:ext cx="1920240" cy="195671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4495024" y="5484454"/>
            <a:ext cx="1920240" cy="910353"/>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4495023" y="3108962"/>
            <a:ext cx="1920240" cy="201189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4494954" y="6394801"/>
            <a:ext cx="1920240" cy="195671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45770" y="2926080"/>
            <a:ext cx="5966460" cy="54254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Vertical Title 1"/>
          <p:cNvSpPr>
            <a:spLocks noGrp="1"/>
          </p:cNvSpPr>
          <p:nvPr>
            <p:ph type="title" orient="vert"/>
          </p:nvPr>
        </p:nvSpPr>
        <p:spPr>
          <a:xfrm>
            <a:off x="5254942" y="996245"/>
            <a:ext cx="1157288" cy="566490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45771" y="994835"/>
            <a:ext cx="4708526" cy="56663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171632" y="508002"/>
            <a:ext cx="1637348" cy="486833"/>
          </a:xfrm>
        </p:spPr>
        <p:txBody>
          <a:bodyPr/>
          <a:lstStyle>
            <a:lvl1pPr algn="r">
              <a:defRPr/>
            </a:lvl1pPr>
          </a:lstStyle>
          <a:p>
            <a:fld id="{48A87A34-81AB-432B-8DAE-1953F412C126}" type="datetimeFigureOut">
              <a:rPr lang="en-US" smtClean="0"/>
              <a:pPr/>
              <a:t>11/5/17</a:t>
            </a:fld>
            <a:endParaRPr lang="en-US" dirty="0"/>
          </a:p>
        </p:txBody>
      </p:sp>
      <p:sp>
        <p:nvSpPr>
          <p:cNvPr id="5" name="Footer Placeholder 4"/>
          <p:cNvSpPr>
            <a:spLocks noGrp="1"/>
          </p:cNvSpPr>
          <p:nvPr>
            <p:ph type="ftr" sz="quarter" idx="11"/>
          </p:nvPr>
        </p:nvSpPr>
        <p:spPr>
          <a:xfrm>
            <a:off x="445770" y="508002"/>
            <a:ext cx="3622992" cy="486833"/>
          </a:xfrm>
        </p:spPr>
        <p:txBody>
          <a:bodyPr/>
          <a:lstStyle/>
          <a:p>
            <a:endParaRPr lang="en-US" dirty="0"/>
          </a:p>
        </p:txBody>
      </p:sp>
      <p:sp>
        <p:nvSpPr>
          <p:cNvPr id="6" name="Slide Number Placeholder 5"/>
          <p:cNvSpPr>
            <a:spLocks noGrp="1"/>
          </p:cNvSpPr>
          <p:nvPr>
            <p:ph type="sldNum" sz="quarter" idx="12"/>
          </p:nvPr>
        </p:nvSpPr>
        <p:spPr>
          <a:xfrm>
            <a:off x="5911849" y="508002"/>
            <a:ext cx="500381" cy="486833"/>
          </a:xfrm>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589397"/>
            <a:ext cx="6857999" cy="68162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5770" y="1435608"/>
            <a:ext cx="5966460" cy="7038854"/>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smtClean="0"/>
              <a:t>Page </a:t>
            </a:r>
            <a:fld id="{6D22F896-40B5-4ADD-8801-0D06FADFA09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Title 1"/>
          <p:cNvSpPr>
            <a:spLocks noGrp="1"/>
          </p:cNvSpPr>
          <p:nvPr>
            <p:ph type="title"/>
          </p:nvPr>
        </p:nvSpPr>
        <p:spPr>
          <a:xfrm>
            <a:off x="445770" y="1004713"/>
            <a:ext cx="5966460" cy="3735913"/>
          </a:xfrm>
        </p:spPr>
        <p:txBody>
          <a:bodyPr anchor="b">
            <a:normAutofit/>
          </a:bodyPr>
          <a:lstStyle>
            <a:lvl1pPr algn="r">
              <a:defRPr sz="3000"/>
            </a:lvl1pPr>
          </a:lstStyle>
          <a:p>
            <a:r>
              <a:rPr lang="en-US" smtClean="0"/>
              <a:t>Click to edit Master title style</a:t>
            </a:r>
            <a:endParaRPr lang="en-US" dirty="0"/>
          </a:p>
        </p:txBody>
      </p:sp>
      <p:sp>
        <p:nvSpPr>
          <p:cNvPr id="3" name="Text Placeholder 2"/>
          <p:cNvSpPr>
            <a:spLocks noGrp="1"/>
          </p:cNvSpPr>
          <p:nvPr>
            <p:ph type="body" idx="1"/>
          </p:nvPr>
        </p:nvSpPr>
        <p:spPr>
          <a:xfrm>
            <a:off x="445770" y="4855635"/>
            <a:ext cx="5966461" cy="1805512"/>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171632" y="508002"/>
            <a:ext cx="1637348" cy="486833"/>
          </a:xfrm>
        </p:spPr>
        <p:txBody>
          <a:bodyPr/>
          <a:lstStyle>
            <a:lvl1pPr algn="r">
              <a:defRPr/>
            </a:lvl1pPr>
          </a:lstStyle>
          <a:p>
            <a:fld id="{48A87A34-81AB-432B-8DAE-1953F412C126}" type="datetimeFigureOut">
              <a:rPr lang="en-US" smtClean="0"/>
              <a:pPr/>
              <a:t>11/5/17</a:t>
            </a:fld>
            <a:endParaRPr lang="en-US" dirty="0"/>
          </a:p>
        </p:txBody>
      </p:sp>
      <p:sp>
        <p:nvSpPr>
          <p:cNvPr id="5" name="Footer Placeholder 4"/>
          <p:cNvSpPr>
            <a:spLocks noGrp="1"/>
          </p:cNvSpPr>
          <p:nvPr>
            <p:ph type="ftr" sz="quarter" idx="11"/>
          </p:nvPr>
        </p:nvSpPr>
        <p:spPr>
          <a:xfrm>
            <a:off x="445770" y="508002"/>
            <a:ext cx="3622992" cy="486833"/>
          </a:xfrm>
        </p:spPr>
        <p:txBody>
          <a:bodyPr/>
          <a:lstStyle/>
          <a:p>
            <a:endParaRPr lang="en-US" dirty="0"/>
          </a:p>
        </p:txBody>
      </p:sp>
      <p:sp>
        <p:nvSpPr>
          <p:cNvPr id="6" name="Slide Number Placeholder 5"/>
          <p:cNvSpPr>
            <a:spLocks noGrp="1"/>
          </p:cNvSpPr>
          <p:nvPr>
            <p:ph type="sldNum" sz="quarter" idx="12"/>
          </p:nvPr>
        </p:nvSpPr>
        <p:spPr>
          <a:xfrm>
            <a:off x="5911850" y="508002"/>
            <a:ext cx="500380" cy="486833"/>
          </a:xfrm>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45771" y="2926080"/>
            <a:ext cx="2932934" cy="54254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81574" y="2926080"/>
            <a:ext cx="2930655" cy="54254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28775" y="1016000"/>
            <a:ext cx="4783455" cy="17272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15960" y="2911736"/>
            <a:ext cx="2762744" cy="1098549"/>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45770" y="4176890"/>
            <a:ext cx="2932934" cy="41746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651764" y="2911736"/>
            <a:ext cx="2760466" cy="1098549"/>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1574" y="4176890"/>
            <a:ext cx="2930656" cy="41746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5770" y="2032000"/>
            <a:ext cx="2314575" cy="2133600"/>
          </a:xfrm>
        </p:spPr>
        <p:txBody>
          <a:bodyPr anchor="b"/>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4650" y="995680"/>
            <a:ext cx="3497580" cy="735584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45770" y="4165600"/>
            <a:ext cx="2314575" cy="41859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5770" y="2032000"/>
            <a:ext cx="3056798" cy="2133600"/>
          </a:xfrm>
        </p:spPr>
        <p:txBody>
          <a:bodyPr anchor="b"/>
          <a:lstStyle>
            <a:lvl1pPr algn="l">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8143" y="1001656"/>
            <a:ext cx="2755676" cy="734986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445770" y="4165600"/>
            <a:ext cx="3056798" cy="41859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6858000" cy="1441451"/>
          </a:xfrm>
          <a:prstGeom prst="rect">
            <a:avLst/>
          </a:prstGeom>
        </p:spPr>
      </p:pic>
      <p:sp>
        <p:nvSpPr>
          <p:cNvPr id="2" name="Title Placeholder 1"/>
          <p:cNvSpPr>
            <a:spLocks noGrp="1"/>
          </p:cNvSpPr>
          <p:nvPr>
            <p:ph type="title"/>
          </p:nvPr>
        </p:nvSpPr>
        <p:spPr>
          <a:xfrm>
            <a:off x="1628775" y="1019164"/>
            <a:ext cx="4783455" cy="172403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45770" y="2926080"/>
            <a:ext cx="5966460" cy="54254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809172" y="8475136"/>
            <a:ext cx="1603058" cy="486833"/>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11/5/17</a:t>
            </a:fld>
            <a:endParaRPr lang="en-US" dirty="0"/>
          </a:p>
        </p:txBody>
      </p:sp>
      <p:sp>
        <p:nvSpPr>
          <p:cNvPr id="5" name="Footer Placeholder 4"/>
          <p:cNvSpPr>
            <a:spLocks noGrp="1"/>
          </p:cNvSpPr>
          <p:nvPr>
            <p:ph type="ftr" sz="quarter" idx="3"/>
          </p:nvPr>
        </p:nvSpPr>
        <p:spPr>
          <a:xfrm>
            <a:off x="445770" y="8474462"/>
            <a:ext cx="4260533" cy="486833"/>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929187" y="508002"/>
            <a:ext cx="1483043" cy="486833"/>
          </a:xfrm>
          <a:prstGeom prst="rect">
            <a:avLst/>
          </a:prstGeom>
        </p:spPr>
        <p:txBody>
          <a:bodyPr vert="horz" lIns="91440" tIns="45720" rIns="91440" bIns="45720" rtlCol="0" anchor="ctr"/>
          <a:lstStyle>
            <a:lvl1pPr algn="r">
              <a:defRPr sz="788">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9212664"/>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tiff"/></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uciml/breast-cancer-wisconsin-data" TargetMode="External"/><Relationship Id="rId4" Type="http://schemas.openxmlformats.org/officeDocument/2006/relationships/hyperlink" Target="https://en.wikipedia.org/wiki/Bayes'_theorem" TargetMode="External"/><Relationship Id="rId5" Type="http://schemas.openxmlformats.org/officeDocument/2006/relationships/hyperlink" Target="http://slideplayer.com/slide/9171054/" TargetMode="External"/><Relationship Id="rId6" Type="http://schemas.openxmlformats.org/officeDocument/2006/relationships/hyperlink" Target="http://userwww.sfsu.edu/efc/classes/biol" TargetMode="External"/><Relationship Id="rId7" Type="http://schemas.openxmlformats.org/officeDocument/2006/relationships/hyperlink" Target="http://710/discrim/discrim.pdf" TargetMode="External"/><Relationship Id="rId8" Type="http://schemas.openxmlformats.org/officeDocument/2006/relationships/hyperlink" Target="https://www.verywell.com/cancer-cells-vs-normal-cells-2248794" TargetMode="External"/><Relationship Id="rId9" Type="http://schemas.openxmlformats.org/officeDocument/2006/relationships/hyperlink" Target="https://www.ncbi.nlm.nih.gov/pmc/articles/PMC3772701/figure/F3/" TargetMode="External"/><Relationship Id="rId10" Type="http://schemas.openxmlformats.org/officeDocument/2006/relationships/hyperlink" Target="https://github.com/yupster2/Wisconsin-Cancer---PCA---LDA.git" TargetMode="External"/><Relationship Id="rId11"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hyperlink" Target="https://www.cancer.org/cancer/breast-cancer/about/what-is-breast-cancer.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132" y="3657603"/>
            <a:ext cx="6694463" cy="1026617"/>
          </a:xfrm>
        </p:spPr>
        <p:txBody>
          <a:bodyPr>
            <a:normAutofit/>
          </a:bodyPr>
          <a:lstStyle/>
          <a:p>
            <a:pPr algn="ctr"/>
            <a:r>
              <a:rPr lang="en-US" sz="1800" dirty="0">
                <a:latin typeface="Avenir Book" charset="0"/>
                <a:ea typeface="Avenir Book" charset="0"/>
                <a:cs typeface="Avenir Book" charset="0"/>
              </a:rPr>
              <a:t>Wisconsin Breast Cancer CELL Diagnostic Data</a:t>
            </a:r>
          </a:p>
        </p:txBody>
      </p:sp>
      <p:sp>
        <p:nvSpPr>
          <p:cNvPr id="3" name="Subtitle 2"/>
          <p:cNvSpPr>
            <a:spLocks noGrp="1"/>
          </p:cNvSpPr>
          <p:nvPr>
            <p:ph type="subTitle" idx="1"/>
          </p:nvPr>
        </p:nvSpPr>
        <p:spPr>
          <a:xfrm>
            <a:off x="422690" y="4720704"/>
            <a:ext cx="6007344" cy="385763"/>
          </a:xfrm>
        </p:spPr>
        <p:txBody>
          <a:bodyPr>
            <a:noAutofit/>
          </a:bodyPr>
          <a:lstStyle/>
          <a:p>
            <a:pPr algn="ctr"/>
            <a:r>
              <a:rPr lang="en-US" sz="1100" dirty="0" smtClean="0">
                <a:latin typeface="Avenir Book" charset="0"/>
                <a:ea typeface="Avenir Book" charset="0"/>
                <a:cs typeface="Avenir Book" charset="0"/>
              </a:rPr>
              <a:t>a case in Linear Discriminant Analysis | Artificial Intelligence via Machine Learning</a:t>
            </a:r>
            <a:endParaRPr lang="en-US" sz="1100" dirty="0">
              <a:latin typeface="Avenir Book" charset="0"/>
              <a:ea typeface="Avenir Book" charset="0"/>
              <a:cs typeface="Avenir Book" charset="0"/>
            </a:endParaRPr>
          </a:p>
        </p:txBody>
      </p:sp>
      <p:pic>
        <p:nvPicPr>
          <p:cNvPr id="6" name="Picture 5"/>
          <p:cNvPicPr>
            <a:picLocks noChangeAspect="1"/>
          </p:cNvPicPr>
          <p:nvPr/>
        </p:nvPicPr>
        <p:blipFill>
          <a:blip r:embed="rId2"/>
          <a:stretch>
            <a:fillRect/>
          </a:stretch>
        </p:blipFill>
        <p:spPr>
          <a:xfrm>
            <a:off x="5644052" y="7033017"/>
            <a:ext cx="1185924" cy="1185924"/>
          </a:xfrm>
          <a:prstGeom prst="rect">
            <a:avLst/>
          </a:prstGeom>
        </p:spPr>
      </p:pic>
      <p:sp>
        <p:nvSpPr>
          <p:cNvPr id="5" name="Rectangle 4"/>
          <p:cNvSpPr/>
          <p:nvPr/>
        </p:nvSpPr>
        <p:spPr>
          <a:xfrm>
            <a:off x="0" y="8804001"/>
            <a:ext cx="6858000" cy="351887"/>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4" name="Picture 3"/>
          <p:cNvPicPr>
            <a:picLocks noChangeAspect="1"/>
          </p:cNvPicPr>
          <p:nvPr/>
        </p:nvPicPr>
        <p:blipFill>
          <a:blip r:embed="rId3"/>
          <a:stretch>
            <a:fillRect/>
          </a:stretch>
        </p:blipFill>
        <p:spPr>
          <a:xfrm>
            <a:off x="3703320" y="321533"/>
            <a:ext cx="3154680" cy="3025171"/>
          </a:xfrm>
          <a:prstGeom prst="ellipse">
            <a:avLst/>
          </a:prstGeom>
          <a:ln>
            <a:noFill/>
          </a:ln>
          <a:effectLst>
            <a:softEdge rad="112500"/>
          </a:effectLst>
        </p:spPr>
      </p:pic>
      <p:pic>
        <p:nvPicPr>
          <p:cNvPr id="9" name="Picture 8"/>
          <p:cNvPicPr>
            <a:picLocks noChangeAspect="1"/>
          </p:cNvPicPr>
          <p:nvPr/>
        </p:nvPicPr>
        <p:blipFill>
          <a:blip r:embed="rId3"/>
          <a:stretch>
            <a:fillRect/>
          </a:stretch>
        </p:blipFill>
        <p:spPr>
          <a:xfrm rot="19341823" flipH="1">
            <a:off x="1293692" y="5861746"/>
            <a:ext cx="2294385" cy="2234657"/>
          </a:xfrm>
          <a:prstGeom prst="ellipse">
            <a:avLst/>
          </a:prstGeom>
          <a:ln>
            <a:noFill/>
          </a:ln>
          <a:effectLst>
            <a:softEdge rad="112500"/>
          </a:effectLst>
        </p:spPr>
      </p:pic>
      <p:pic>
        <p:nvPicPr>
          <p:cNvPr id="7" name="Picture 6"/>
          <p:cNvPicPr>
            <a:picLocks noChangeAspect="1"/>
          </p:cNvPicPr>
          <p:nvPr/>
        </p:nvPicPr>
        <p:blipFill rotWithShape="1">
          <a:blip r:embed="rId4"/>
          <a:srcRect l="65406" b="-4240"/>
          <a:stretch/>
        </p:blipFill>
        <p:spPr>
          <a:xfrm>
            <a:off x="6217906" y="8898543"/>
            <a:ext cx="612070" cy="162804"/>
          </a:xfrm>
          <a:prstGeom prst="rect">
            <a:avLst/>
          </a:prstGeom>
        </p:spPr>
      </p:pic>
      <p:pic>
        <p:nvPicPr>
          <p:cNvPr id="8" name="Picture 7"/>
          <p:cNvPicPr>
            <a:picLocks noChangeAspect="1"/>
          </p:cNvPicPr>
          <p:nvPr/>
        </p:nvPicPr>
        <p:blipFill rotWithShape="1">
          <a:blip r:embed="rId4"/>
          <a:srcRect t="1" r="34026" b="-18398"/>
          <a:stretch/>
        </p:blipFill>
        <p:spPr>
          <a:xfrm>
            <a:off x="5143877" y="8898543"/>
            <a:ext cx="1027718" cy="162804"/>
          </a:xfrm>
          <a:prstGeom prst="rect">
            <a:avLst/>
          </a:prstGeom>
        </p:spPr>
      </p:pic>
    </p:spTree>
    <p:extLst>
      <p:ext uri="{BB962C8B-B14F-4D97-AF65-F5344CB8AC3E}">
        <p14:creationId xmlns:p14="http://schemas.microsoft.com/office/powerpoint/2010/main" val="2028917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89397"/>
            <a:ext cx="6412229" cy="681620"/>
          </a:xfrm>
        </p:spPr>
        <p:txBody>
          <a:bodyPr>
            <a:normAutofit/>
          </a:bodyPr>
          <a:lstStyle/>
          <a:p>
            <a:r>
              <a:rPr lang="en-US" sz="2000" dirty="0" smtClean="0">
                <a:latin typeface="Avenir Book" charset="0"/>
                <a:ea typeface="Avenir Book" charset="0"/>
                <a:cs typeface="Avenir Book" charset="0"/>
              </a:rPr>
              <a:t>But wait</a:t>
            </a:r>
            <a:r>
              <a:rPr lang="mr-IN" sz="2000" dirty="0" smtClean="0">
                <a:latin typeface="Avenir Book" charset="0"/>
                <a:ea typeface="Avenir Book" charset="0"/>
                <a:cs typeface="Avenir Book" charset="0"/>
              </a:rPr>
              <a:t>…</a:t>
            </a:r>
            <a:endParaRPr lang="en-US" sz="2000" dirty="0">
              <a:latin typeface="Avenir Book" charset="0"/>
              <a:ea typeface="Avenir Book" charset="0"/>
              <a:cs typeface="Avenir Book"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887" r="7124" b="49146"/>
          <a:stretch/>
        </p:blipFill>
        <p:spPr>
          <a:xfrm>
            <a:off x="3191256" y="1489241"/>
            <a:ext cx="3220974" cy="1468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p:cNvSpPr/>
          <p:nvPr/>
        </p:nvSpPr>
        <p:spPr>
          <a:xfrm>
            <a:off x="3813048" y="2514600"/>
            <a:ext cx="1956816" cy="443394"/>
          </a:xfrm>
          <a:prstGeom prst="ellipse">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stretch>
            <a:fillRect/>
          </a:stretch>
        </p:blipFill>
        <p:spPr>
          <a:xfrm>
            <a:off x="1" y="1377682"/>
            <a:ext cx="3105220" cy="2432421"/>
          </a:xfrm>
          <a:prstGeom prst="rect">
            <a:avLst/>
          </a:prstGeom>
          <a:ln>
            <a:noFill/>
          </a:ln>
          <a:effectLst>
            <a:softEdge rad="112500"/>
          </a:effectLst>
        </p:spPr>
      </p:pic>
      <p:sp>
        <p:nvSpPr>
          <p:cNvPr id="9" name="Content Placeholder 14"/>
          <p:cNvSpPr txBox="1">
            <a:spLocks/>
          </p:cNvSpPr>
          <p:nvPr/>
        </p:nvSpPr>
        <p:spPr>
          <a:xfrm>
            <a:off x="484496" y="4243253"/>
            <a:ext cx="2620725" cy="22352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None/>
            </a:pPr>
            <a:r>
              <a:rPr lang="en-US" sz="1200" dirty="0" smtClean="0"/>
              <a:t>     We noticed that not all the data was being used (Figure 20).  Upon further discussion, we identified that using a log function to transform the data meant any negative or zero values would result in missing data.  As a result, we used the following selected adjustments to standardize the data (Figure 21):</a:t>
            </a:r>
            <a:endParaRPr lang="en-US" sz="1200" dirty="0">
              <a:solidFill>
                <a:srgbClr val="FF0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580607815"/>
              </p:ext>
            </p:extLst>
          </p:nvPr>
        </p:nvGraphicFramePr>
        <p:xfrm>
          <a:off x="3423955" y="4243253"/>
          <a:ext cx="2722118" cy="2235200"/>
        </p:xfrm>
        <a:graphic>
          <a:graphicData uri="http://schemas.openxmlformats.org/drawingml/2006/table">
            <a:tbl>
              <a:tblPr>
                <a:tableStyleId>{5C22544A-7EE6-4342-B048-85BDC9FD1C3A}</a:tableStyleId>
              </a:tblPr>
              <a:tblGrid>
                <a:gridCol w="2722118"/>
              </a:tblGrid>
              <a:tr h="203200">
                <a:tc>
                  <a:txBody>
                    <a:bodyPr/>
                    <a:lstStyle/>
                    <a:p>
                      <a:pPr algn="ctr" fontAlgn="b"/>
                      <a:r>
                        <a:rPr lang="en-US" sz="1000" u="none" strike="noStrike" dirty="0">
                          <a:effectLst/>
                          <a:latin typeface="Avenir Book" charset="0"/>
                          <a:ea typeface="Avenir Book" charset="0"/>
                          <a:cs typeface="Avenir Book" charset="0"/>
                        </a:rPr>
                        <a:t>radius_mean = (radius_mean/10)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texture_mean = (texture_mean/10)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perimeter_mean = (perimeter_mean/100)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area_mean = (area_mean/1000)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texture_se = (texture_se/10)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perimeter_se = (perimeter_se/10)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mr-IN" sz="1000" u="none" strike="noStrike" dirty="0">
                          <a:effectLst/>
                          <a:latin typeface="Avenir Book" charset="0"/>
                          <a:ea typeface="Avenir Book" charset="0"/>
                          <a:cs typeface="Avenir Book" charset="0"/>
                        </a:rPr>
                        <a:t>area_se = (area_se/100)</a:t>
                      </a:r>
                      <a:endParaRPr lang="mr-IN"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radius_worst = (radius_worst/100)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texture_worst = (texture_worst/100)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perimeter_worst = (perimeter_worst/100)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area_worst = (area_worst/1000)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bl>
          </a:graphicData>
        </a:graphic>
      </p:graphicFrame>
      <p:sp>
        <p:nvSpPr>
          <p:cNvPr id="10" name="&quot;No&quot; Symbol 9"/>
          <p:cNvSpPr/>
          <p:nvPr/>
        </p:nvSpPr>
        <p:spPr>
          <a:xfrm>
            <a:off x="5030033" y="2514600"/>
            <a:ext cx="448056" cy="443394"/>
          </a:xfrm>
          <a:prstGeom prst="noSmoking">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p:cNvSpPr txBox="1"/>
          <p:nvPr/>
        </p:nvSpPr>
        <p:spPr>
          <a:xfrm>
            <a:off x="3339829" y="6478453"/>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21</a:t>
            </a:r>
            <a:endParaRPr lang="en-US" sz="500" dirty="0">
              <a:latin typeface="Avenir Book" charset="0"/>
              <a:ea typeface="Avenir Book" charset="0"/>
              <a:cs typeface="Avenir Book" charset="0"/>
            </a:endParaRPr>
          </a:p>
        </p:txBody>
      </p:sp>
      <p:sp>
        <p:nvSpPr>
          <p:cNvPr id="13" name="TextBox 12"/>
          <p:cNvSpPr txBox="1"/>
          <p:nvPr/>
        </p:nvSpPr>
        <p:spPr>
          <a:xfrm>
            <a:off x="3258282" y="3006941"/>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20</a:t>
            </a:r>
            <a:endParaRPr lang="en-US" sz="500" dirty="0">
              <a:latin typeface="Avenir Book" charset="0"/>
              <a:ea typeface="Avenir Book" charset="0"/>
              <a:cs typeface="Avenir Book" charset="0"/>
            </a:endParaRPr>
          </a:p>
        </p:txBody>
      </p:sp>
    </p:spTree>
    <p:extLst>
      <p:ext uri="{BB962C8B-B14F-4D97-AF65-F5344CB8AC3E}">
        <p14:creationId xmlns:p14="http://schemas.microsoft.com/office/powerpoint/2010/main" val="2034509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1030833" y="7298361"/>
            <a:ext cx="2210241" cy="12456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35" t="2695" r="2002" b="2397"/>
          <a:stretch/>
        </p:blipFill>
        <p:spPr>
          <a:xfrm>
            <a:off x="1041574" y="7305773"/>
            <a:ext cx="2189688" cy="1230199"/>
          </a:xfrm>
          <a:prstGeom prst="rect">
            <a:avLst/>
          </a:prstGeom>
        </p:spPr>
      </p:pic>
      <p:sp>
        <p:nvSpPr>
          <p:cNvPr id="37" name="Rectangle 36"/>
          <p:cNvSpPr/>
          <p:nvPr/>
        </p:nvSpPr>
        <p:spPr>
          <a:xfrm>
            <a:off x="3331423" y="5373278"/>
            <a:ext cx="3216727" cy="31659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Rectangle 5"/>
          <p:cNvSpPr/>
          <p:nvPr/>
        </p:nvSpPr>
        <p:spPr>
          <a:xfrm>
            <a:off x="4492633" y="2087316"/>
            <a:ext cx="2007150" cy="26402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itle 1"/>
          <p:cNvSpPr>
            <a:spLocks noGrp="1"/>
          </p:cNvSpPr>
          <p:nvPr>
            <p:ph type="title"/>
          </p:nvPr>
        </p:nvSpPr>
        <p:spPr>
          <a:xfrm>
            <a:off x="1" y="589397"/>
            <a:ext cx="6493665" cy="681620"/>
          </a:xfrm>
        </p:spPr>
        <p:txBody>
          <a:bodyPr>
            <a:noAutofit/>
          </a:bodyPr>
          <a:lstStyle/>
          <a:p>
            <a:r>
              <a:rPr lang="en-US" sz="2000" dirty="0">
                <a:latin typeface="Avenir Book" charset="0"/>
                <a:ea typeface="Avenir Book" charset="0"/>
                <a:cs typeface="Avenir Book" charset="0"/>
              </a:rPr>
              <a:t>principle component </a:t>
            </a:r>
            <a:r>
              <a:rPr lang="en-US" sz="2000" dirty="0" smtClean="0">
                <a:latin typeface="Avenir Book" charset="0"/>
                <a:ea typeface="Avenir Book" charset="0"/>
                <a:cs typeface="Avenir Book" charset="0"/>
              </a:rPr>
              <a:t>analysis_</a:t>
            </a:r>
            <a:r>
              <a:rPr lang="en-US" sz="1100" dirty="0" smtClean="0">
                <a:latin typeface="Avenir Book" charset="0"/>
                <a:ea typeface="Avenir Book" charset="0"/>
                <a:cs typeface="Avenir Book" charset="0"/>
              </a:rPr>
              <a:t>v</a:t>
            </a:r>
            <a:r>
              <a:rPr lang="en-US" sz="2000" dirty="0" smtClean="0">
                <a:latin typeface="Avenir Book" charset="0"/>
                <a:ea typeface="Avenir Book" charset="0"/>
                <a:cs typeface="Avenir Book" charset="0"/>
              </a:rPr>
              <a:t>3.0</a:t>
            </a:r>
            <a:endParaRPr lang="en-US" sz="2000" dirty="0">
              <a:latin typeface="Avenir Book" charset="0"/>
              <a:ea typeface="Avenir Book" charset="0"/>
              <a:cs typeface="Avenir Book" charset="0"/>
            </a:endParaRPr>
          </a:p>
        </p:txBody>
      </p:sp>
      <p:sp>
        <p:nvSpPr>
          <p:cNvPr id="4" name="Content Placeholder 3"/>
          <p:cNvSpPr>
            <a:spLocks noGrp="1"/>
          </p:cNvSpPr>
          <p:nvPr>
            <p:ph idx="1"/>
          </p:nvPr>
        </p:nvSpPr>
        <p:spPr>
          <a:xfrm>
            <a:off x="947308" y="1328040"/>
            <a:ext cx="5621052" cy="761747"/>
          </a:xfrm>
          <a:prstGeom prst="rect">
            <a:avLst/>
          </a:prstGeom>
        </p:spPr>
        <p:txBody>
          <a:bodyPr wrap="square">
            <a:spAutoFit/>
          </a:bodyPr>
          <a:lstStyle/>
          <a:p>
            <a:pPr marL="0" indent="0" algn="just">
              <a:buNone/>
            </a:pPr>
            <a:r>
              <a:rPr lang="en-US" sz="1200" dirty="0" smtClean="0">
                <a:latin typeface="Avenir Book" charset="0"/>
                <a:ea typeface="Avenir Book" charset="0"/>
                <a:cs typeface="Avenir Book" charset="0"/>
              </a:rPr>
              <a:t>     Upon examination of the </a:t>
            </a:r>
            <a:r>
              <a:rPr lang="en-US" sz="1200" i="1" dirty="0" smtClean="0">
                <a:solidFill>
                  <a:schemeClr val="accent6">
                    <a:lumMod val="75000"/>
                  </a:schemeClr>
                </a:solidFill>
                <a:latin typeface="Avenir Book" charset="0"/>
                <a:ea typeface="Avenir Book" charset="0"/>
                <a:cs typeface="Avenir Book" charset="0"/>
              </a:rPr>
              <a:t>standardized </a:t>
            </a:r>
            <a:r>
              <a:rPr lang="en-US" sz="1200" dirty="0" smtClean="0">
                <a:latin typeface="Avenir Book" charset="0"/>
                <a:ea typeface="Avenir Book" charset="0"/>
                <a:cs typeface="Avenir Book" charset="0"/>
              </a:rPr>
              <a:t>Simple Statistics matrix, we saw that the Means were now roughly on the same scale for </a:t>
            </a:r>
            <a:r>
              <a:rPr lang="en-US" sz="1200" dirty="0">
                <a:latin typeface="Avenir Book" charset="0"/>
                <a:ea typeface="Avenir Book" charset="0"/>
                <a:cs typeface="Avenir Book" charset="0"/>
              </a:rPr>
              <a:t>all variables (Figure </a:t>
            </a:r>
            <a:r>
              <a:rPr lang="en-US" sz="1200" dirty="0" smtClean="0">
                <a:latin typeface="Avenir Book" charset="0"/>
                <a:ea typeface="Avenir Book" charset="0"/>
                <a:cs typeface="Avenir Book" charset="0"/>
              </a:rPr>
              <a:t>22).  This will now satisfy the scale guideline for arriving at a more reasonable output from our PCA.</a:t>
            </a:r>
            <a:endParaRPr lang="en-US" sz="1200" dirty="0">
              <a:latin typeface="Avenir Book" charset="0"/>
              <a:ea typeface="Avenir Book" charset="0"/>
              <a:cs typeface="Avenir Book" charset="0"/>
            </a:endParaRPr>
          </a:p>
        </p:txBody>
      </p:sp>
      <p:sp>
        <p:nvSpPr>
          <p:cNvPr id="9" name="TextBox 8"/>
          <p:cNvSpPr txBox="1"/>
          <p:nvPr/>
        </p:nvSpPr>
        <p:spPr>
          <a:xfrm>
            <a:off x="940338" y="8553558"/>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24</a:t>
            </a:r>
            <a:endParaRPr lang="en-US" sz="500" dirty="0">
              <a:latin typeface="Avenir Book" charset="0"/>
              <a:ea typeface="Avenir Book" charset="0"/>
              <a:cs typeface="Avenir Book" charset="0"/>
            </a:endParaRPr>
          </a:p>
        </p:txBody>
      </p:sp>
      <p:sp>
        <p:nvSpPr>
          <p:cNvPr id="10" name="Rectangle 9"/>
          <p:cNvSpPr/>
          <p:nvPr/>
        </p:nvSpPr>
        <p:spPr>
          <a:xfrm>
            <a:off x="1054400" y="4910958"/>
            <a:ext cx="1514403" cy="16220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5" name="TextBox 34"/>
          <p:cNvSpPr txBox="1"/>
          <p:nvPr/>
        </p:nvSpPr>
        <p:spPr>
          <a:xfrm>
            <a:off x="4435816" y="4711489"/>
            <a:ext cx="1940520"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22</a:t>
            </a:r>
            <a:endParaRPr lang="en-US" sz="500" dirty="0">
              <a:latin typeface="Avenir Book" charset="0"/>
              <a:ea typeface="Avenir Book" charset="0"/>
              <a:cs typeface="Avenir Book" charset="0"/>
            </a:endParaRPr>
          </a:p>
        </p:txBody>
      </p:sp>
      <p:sp>
        <p:nvSpPr>
          <p:cNvPr id="36" name="Content Placeholder 3"/>
          <p:cNvSpPr txBox="1">
            <a:spLocks/>
          </p:cNvSpPr>
          <p:nvPr/>
        </p:nvSpPr>
        <p:spPr>
          <a:xfrm>
            <a:off x="947308" y="2085760"/>
            <a:ext cx="3006625" cy="275152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Font typeface="Arial" panose="020B0604020202020204" pitchFamily="34" charset="0"/>
              <a:buNone/>
            </a:pPr>
            <a:r>
              <a:rPr lang="en-US" sz="1200" dirty="0" smtClean="0">
                <a:latin typeface="Avenir Book" charset="0"/>
                <a:ea typeface="Avenir Book" charset="0"/>
                <a:cs typeface="Avenir Book" charset="0"/>
              </a:rPr>
              <a:t>     Reviewing the Eigenvalues of the log transformed Covariance Matrix, we discovered that the cumulative Principle Components composition to reflect </a:t>
            </a:r>
            <a:r>
              <a:rPr lang="en-US" sz="1200" u="sng" dirty="0" smtClean="0">
                <a:solidFill>
                  <a:schemeClr val="accent6">
                    <a:lumMod val="75000"/>
                  </a:schemeClr>
                </a:solidFill>
                <a:latin typeface="Avenir Book" charset="0"/>
                <a:ea typeface="Avenir Book" charset="0"/>
                <a:cs typeface="Avenir Book" charset="0"/>
              </a:rPr>
              <a:t>93%</a:t>
            </a:r>
            <a:r>
              <a:rPr lang="en-US" sz="1200" dirty="0" smtClean="0">
                <a:latin typeface="Avenir Book" charset="0"/>
                <a:ea typeface="Avenir Book" charset="0"/>
                <a:cs typeface="Avenir Book" charset="0"/>
              </a:rPr>
              <a:t> of the proportion of differences requires at least nine </a:t>
            </a:r>
            <a:r>
              <a:rPr lang="en-US" sz="1200" b="1" u="sng" dirty="0" smtClean="0">
                <a:solidFill>
                  <a:schemeClr val="accent6">
                    <a:lumMod val="75000"/>
                  </a:schemeClr>
                </a:solidFill>
                <a:latin typeface="Avenir Book" charset="0"/>
                <a:ea typeface="Avenir Book" charset="0"/>
                <a:cs typeface="Avenir Book" charset="0"/>
              </a:rPr>
              <a:t>(9)</a:t>
            </a:r>
            <a:r>
              <a:rPr lang="en-US" sz="1200" b="1" dirty="0" smtClean="0">
                <a:latin typeface="Avenir Book" charset="0"/>
                <a:ea typeface="Avenir Book" charset="0"/>
                <a:cs typeface="Avenir Book" charset="0"/>
              </a:rPr>
              <a:t> </a:t>
            </a:r>
            <a:r>
              <a:rPr lang="en-US" sz="1200" dirty="0" smtClean="0">
                <a:latin typeface="Avenir Book" charset="0"/>
                <a:ea typeface="Avenir Book" charset="0"/>
                <a:cs typeface="Avenir Book" charset="0"/>
              </a:rPr>
              <a:t>Components (Figure 23).  Examination of the Scree Plot and Variance Explained graph confirmed this effect (Figure 24).  Although the Component Scores Matrix (Figure 25) is still a bit of an eye-chart due to the number of components, we can confirm the normality of histograms and lack of linearity in the scatter plots due to the Central Limit Theorem and the effect of running the PCA (uncorrelated data).</a:t>
            </a:r>
            <a:endParaRPr lang="en-US" sz="1200" dirty="0">
              <a:latin typeface="Avenir Book" charset="0"/>
              <a:ea typeface="Avenir Book" charset="0"/>
              <a:cs typeface="Avenir Book" charset="0"/>
            </a:endParaRPr>
          </a:p>
        </p:txBody>
      </p:sp>
      <p:sp>
        <p:nvSpPr>
          <p:cNvPr id="39" name="TextBox 38"/>
          <p:cNvSpPr txBox="1"/>
          <p:nvPr/>
        </p:nvSpPr>
        <p:spPr>
          <a:xfrm>
            <a:off x="999603" y="6547047"/>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23</a:t>
            </a:r>
            <a:endParaRPr lang="en-US" sz="500" dirty="0">
              <a:latin typeface="Avenir Book" charset="0"/>
              <a:ea typeface="Avenir Book" charset="0"/>
              <a:cs typeface="Avenir Book" charset="0"/>
            </a:endParaRPr>
          </a:p>
        </p:txBody>
      </p:sp>
      <p:sp>
        <p:nvSpPr>
          <p:cNvPr id="40" name="TextBox 39"/>
          <p:cNvSpPr txBox="1"/>
          <p:nvPr/>
        </p:nvSpPr>
        <p:spPr>
          <a:xfrm>
            <a:off x="3242797" y="8528162"/>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25</a:t>
            </a:r>
            <a:endParaRPr lang="en-US" sz="500" dirty="0">
              <a:latin typeface="Avenir Book" charset="0"/>
              <a:ea typeface="Avenir Book" charset="0"/>
              <a:cs typeface="Avenir Book" charset="0"/>
            </a:endParaRPr>
          </a:p>
        </p:txBody>
      </p:sp>
      <p:sp>
        <p:nvSpPr>
          <p:cNvPr id="42" name="Rectangle 41"/>
          <p:cNvSpPr/>
          <p:nvPr/>
        </p:nvSpPr>
        <p:spPr>
          <a:xfrm>
            <a:off x="5641917" y="2136247"/>
            <a:ext cx="198551" cy="1752614"/>
          </a:xfrm>
          <a:prstGeom prst="rect">
            <a:avLst/>
          </a:prstGeom>
          <a:solidFill>
            <a:schemeClr val="accent4">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a:off x="2639888" y="7518077"/>
            <a:ext cx="1472" cy="61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643867" y="7470742"/>
            <a:ext cx="551818" cy="13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ight Arrow 48"/>
          <p:cNvSpPr/>
          <p:nvPr/>
        </p:nvSpPr>
        <p:spPr>
          <a:xfrm rot="18018708">
            <a:off x="1211094" y="8173617"/>
            <a:ext cx="407800" cy="299104"/>
          </a:xfrm>
          <a:prstGeom prst="rightArrow">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281" dirty="0"/>
              <a:t>elbow</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133" t="1675" r="2460" b="1737"/>
          <a:stretch/>
        </p:blipFill>
        <p:spPr>
          <a:xfrm>
            <a:off x="4504393" y="2096189"/>
            <a:ext cx="1979847" cy="2621362"/>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243" t="1056" r="4489" b="2619"/>
          <a:stretch/>
        </p:blipFill>
        <p:spPr>
          <a:xfrm>
            <a:off x="3341800" y="5387419"/>
            <a:ext cx="3202302" cy="3143839"/>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3481" t="1192" r="4306" b="46955"/>
          <a:stretch/>
        </p:blipFill>
        <p:spPr>
          <a:xfrm>
            <a:off x="1073770" y="4922417"/>
            <a:ext cx="1481277" cy="1599175"/>
          </a:xfrm>
          <a:prstGeom prst="rect">
            <a:avLst/>
          </a:prstGeom>
        </p:spPr>
      </p:pic>
      <p:sp>
        <p:nvSpPr>
          <p:cNvPr id="21" name="Rectangle 20"/>
          <p:cNvSpPr/>
          <p:nvPr/>
        </p:nvSpPr>
        <p:spPr>
          <a:xfrm>
            <a:off x="2205814" y="5025004"/>
            <a:ext cx="340684" cy="934545"/>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Tree>
    <p:extLst>
      <p:ext uri="{BB962C8B-B14F-4D97-AF65-F5344CB8AC3E}">
        <p14:creationId xmlns:p14="http://schemas.microsoft.com/office/powerpoint/2010/main" val="1642924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06006" y="4224668"/>
            <a:ext cx="2491614" cy="1869977"/>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848986" y="3345711"/>
            <a:ext cx="2523461" cy="2346251"/>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3253389" y="6011407"/>
            <a:ext cx="3095795" cy="2304346"/>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9761" y="1465242"/>
            <a:ext cx="5743179" cy="1643775"/>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492" y="805753"/>
            <a:ext cx="5334955" cy="219956"/>
          </a:xfrm>
        </p:spPr>
        <p:txBody>
          <a:bodyPr>
            <a:noAutofit/>
          </a:bodyPr>
          <a:lstStyle/>
          <a:p>
            <a:r>
              <a:rPr lang="en-US" sz="2000" dirty="0">
                <a:latin typeface="Avenir Book" charset="0"/>
                <a:ea typeface="Avenir Book" charset="0"/>
                <a:cs typeface="Avenir Book" charset="0"/>
              </a:rPr>
              <a:t>principle component analysis_</a:t>
            </a:r>
            <a:r>
              <a:rPr lang="en-US" sz="1100" dirty="0">
                <a:latin typeface="Avenir Book" charset="0"/>
                <a:ea typeface="Avenir Book" charset="0"/>
                <a:cs typeface="Avenir Book" charset="0"/>
              </a:rPr>
              <a:t>v</a:t>
            </a:r>
            <a:r>
              <a:rPr lang="en-US" sz="2000" dirty="0">
                <a:latin typeface="Avenir Book" charset="0"/>
                <a:ea typeface="Avenir Book" charset="0"/>
                <a:cs typeface="Avenir Book" charset="0"/>
              </a:rPr>
              <a:t>3.0</a:t>
            </a:r>
          </a:p>
        </p:txBody>
      </p:sp>
      <p:sp>
        <p:nvSpPr>
          <p:cNvPr id="4" name="Content Placeholder 14"/>
          <p:cNvSpPr txBox="1">
            <a:spLocks/>
          </p:cNvSpPr>
          <p:nvPr/>
        </p:nvSpPr>
        <p:spPr>
          <a:xfrm>
            <a:off x="603266" y="3379509"/>
            <a:ext cx="2611543" cy="530511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None/>
            </a:pPr>
            <a:r>
              <a:rPr lang="en-US" sz="1200" dirty="0" smtClean="0">
                <a:latin typeface="Avenir Book" charset="0"/>
                <a:ea typeface="Avenir Book" charset="0"/>
                <a:cs typeface="Avenir Book" charset="0"/>
              </a:rPr>
              <a:t>     The Eigenvectors used to determine which components we used to create our new Explanatory Variables are depict the loading graphically  (Figures 26 - 28).  </a:t>
            </a: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     </a:t>
            </a:r>
          </a:p>
          <a:p>
            <a:pPr marL="0" indent="0" algn="just">
              <a:buNone/>
            </a:pPr>
            <a:r>
              <a:rPr lang="en-US" sz="1200" dirty="0" smtClean="0">
                <a:latin typeface="Avenir Book" charset="0"/>
                <a:ea typeface="Avenir Book" charset="0"/>
                <a:cs typeface="Avenir Book" charset="0"/>
              </a:rPr>
              <a:t>More specifically, Figure 27 depicts the Loading of variables included in the PCA, in a radial format.  Figure 28 confirms the % of Variance </a:t>
            </a:r>
            <a:r>
              <a:rPr lang="mr-IN" sz="1200" dirty="0" smtClean="0">
                <a:latin typeface="Avenir Book" charset="0"/>
                <a:ea typeface="Avenir Book" charset="0"/>
                <a:cs typeface="Avenir Book" charset="0"/>
              </a:rPr>
              <a:t>–</a:t>
            </a:r>
            <a:r>
              <a:rPr lang="en-US" sz="1200" dirty="0" smtClean="0">
                <a:latin typeface="Avenir Book" charset="0"/>
                <a:ea typeface="Avenir Book" charset="0"/>
                <a:cs typeface="Avenir Book" charset="0"/>
              </a:rPr>
              <a:t> about 90% </a:t>
            </a:r>
            <a:r>
              <a:rPr lang="mr-IN" sz="1200" dirty="0">
                <a:latin typeface="Avenir Book" charset="0"/>
                <a:ea typeface="Avenir Book" charset="0"/>
                <a:cs typeface="Avenir Book" charset="0"/>
              </a:rPr>
              <a:t>–</a:t>
            </a:r>
            <a:r>
              <a:rPr lang="en-US" sz="1200" dirty="0" smtClean="0">
                <a:latin typeface="Avenir Book" charset="0"/>
                <a:ea typeface="Avenir Book" charset="0"/>
                <a:cs typeface="Avenir Book" charset="0"/>
              </a:rPr>
              <a:t> explained by the first eight (8) factors in the model.   Figure 29 shows the delineation between Benign (blue) and Malignant (red) cancer cells in the dataset for Principle Components 1 &amp; 2.  There is a clear distinction between the groups, with only a minimal overlap.</a:t>
            </a:r>
            <a:endParaRPr lang="en-US" sz="1200" dirty="0">
              <a:solidFill>
                <a:srgbClr val="FF0000"/>
              </a:solidFill>
              <a:latin typeface="Avenir Book" charset="0"/>
              <a:ea typeface="Avenir Book" charset="0"/>
              <a:cs typeface="Avenir Book" charset="0"/>
            </a:endParaRPr>
          </a:p>
        </p:txBody>
      </p:sp>
      <p:sp>
        <p:nvSpPr>
          <p:cNvPr id="12" name="TextBox 11"/>
          <p:cNvSpPr txBox="1"/>
          <p:nvPr/>
        </p:nvSpPr>
        <p:spPr>
          <a:xfrm>
            <a:off x="606007" y="3111129"/>
            <a:ext cx="1376965"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26</a:t>
            </a:r>
            <a:endParaRPr lang="en-US" sz="500" dirty="0">
              <a:latin typeface="Avenir Book" charset="0"/>
              <a:ea typeface="Avenir Book" charset="0"/>
              <a:cs typeface="Avenir Book" charset="0"/>
            </a:endParaRPr>
          </a:p>
        </p:txBody>
      </p:sp>
      <p:sp>
        <p:nvSpPr>
          <p:cNvPr id="14" name="TextBox 13"/>
          <p:cNvSpPr txBox="1"/>
          <p:nvPr/>
        </p:nvSpPr>
        <p:spPr>
          <a:xfrm>
            <a:off x="3771826" y="5677317"/>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27</a:t>
            </a:r>
            <a:endParaRPr lang="en-US" sz="500" dirty="0">
              <a:latin typeface="Avenir Book" charset="0"/>
              <a:ea typeface="Avenir Book" charset="0"/>
              <a:cs typeface="Avenir Book" charset="0"/>
            </a:endParaRPr>
          </a:p>
        </p:txBody>
      </p:sp>
      <p:sp>
        <p:nvSpPr>
          <p:cNvPr id="20" name="TextBox 19"/>
          <p:cNvSpPr txBox="1"/>
          <p:nvPr/>
        </p:nvSpPr>
        <p:spPr>
          <a:xfrm>
            <a:off x="533123" y="6101014"/>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28</a:t>
            </a:r>
            <a:endParaRPr lang="en-US" sz="500" dirty="0">
              <a:latin typeface="Avenir Book" charset="0"/>
              <a:ea typeface="Avenir Book" charset="0"/>
              <a:cs typeface="Avenir Book" charset="0"/>
            </a:endParaRPr>
          </a:p>
        </p:txBody>
      </p:sp>
      <p:sp>
        <p:nvSpPr>
          <p:cNvPr id="21" name="TextBox 20"/>
          <p:cNvSpPr txBox="1"/>
          <p:nvPr/>
        </p:nvSpPr>
        <p:spPr>
          <a:xfrm>
            <a:off x="3182597" y="8325173"/>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29</a:t>
            </a:r>
            <a:endParaRPr lang="en-US" sz="500" dirty="0">
              <a:latin typeface="Avenir Book" charset="0"/>
              <a:ea typeface="Avenir Book" charset="0"/>
              <a:cs typeface="Avenir Book"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483" t="3439" r="15315" b="2712"/>
          <a:stretch/>
        </p:blipFill>
        <p:spPr>
          <a:xfrm>
            <a:off x="3886978" y="3379509"/>
            <a:ext cx="2410127" cy="2301772"/>
          </a:xfrm>
          <a:prstGeom prst="rect">
            <a:avLst/>
          </a:prstGeom>
        </p:spPr>
      </p:pic>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11685" t="52449" r="12646" b="843"/>
          <a:stretch/>
        </p:blipFill>
        <p:spPr>
          <a:xfrm>
            <a:off x="633616" y="4237534"/>
            <a:ext cx="2425382" cy="1845091"/>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030" t="1171" r="1699" b="1836"/>
          <a:stretch/>
        </p:blipFill>
        <p:spPr>
          <a:xfrm>
            <a:off x="3290432" y="6053329"/>
            <a:ext cx="3006673" cy="2252670"/>
          </a:xfrm>
          <a:prstGeom prst="rect">
            <a:avLst/>
          </a:prstGeom>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7134" t="10293" r="2955" b="855"/>
          <a:stretch/>
        </p:blipFill>
        <p:spPr>
          <a:xfrm>
            <a:off x="689299" y="1687801"/>
            <a:ext cx="1365744" cy="1365744"/>
          </a:xfrm>
          <a:prstGeom prst="rect">
            <a:avLst/>
          </a:prstGeom>
        </p:spPr>
      </p:pic>
      <p:pic>
        <p:nvPicPr>
          <p:cNvPr id="29" name="Picture 28"/>
          <p:cNvPicPr>
            <a:picLocks noChangeAspect="1"/>
          </p:cNvPicPr>
          <p:nvPr/>
        </p:nvPicPr>
        <p:blipFill rotWithShape="1">
          <a:blip r:embed="rId6">
            <a:extLst>
              <a:ext uri="{28A0092B-C50C-407E-A947-70E740481C1C}">
                <a14:useLocalDpi xmlns:a14="http://schemas.microsoft.com/office/drawing/2010/main" val="0"/>
              </a:ext>
            </a:extLst>
          </a:blip>
          <a:srcRect l="4874" t="1266" r="4112" b="50155"/>
          <a:stretch/>
        </p:blipFill>
        <p:spPr>
          <a:xfrm>
            <a:off x="2078797" y="1692476"/>
            <a:ext cx="1355763" cy="1361069"/>
          </a:xfrm>
          <a:prstGeom prst="rect">
            <a:avLst/>
          </a:prstGeom>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b="95190"/>
          <a:stretch/>
        </p:blipFill>
        <p:spPr>
          <a:xfrm>
            <a:off x="2216999" y="1491474"/>
            <a:ext cx="2568701" cy="125021"/>
          </a:xfrm>
          <a:prstGeom prst="rect">
            <a:avLst/>
          </a:prstGeom>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l="4522" t="50772" r="4108" b="837"/>
          <a:stretch/>
        </p:blipFill>
        <p:spPr>
          <a:xfrm>
            <a:off x="3469692" y="1685688"/>
            <a:ext cx="1366396" cy="1361069"/>
          </a:xfrm>
          <a:prstGeom prst="rect">
            <a:avLst/>
          </a:prstGeom>
        </p:spPr>
      </p:pic>
      <p:pic>
        <p:nvPicPr>
          <p:cNvPr id="32" name="Picture 31"/>
          <p:cNvPicPr>
            <a:picLocks noChangeAspect="1"/>
          </p:cNvPicPr>
          <p:nvPr/>
        </p:nvPicPr>
        <p:blipFill rotWithShape="1">
          <a:blip r:embed="rId7">
            <a:extLst>
              <a:ext uri="{28A0092B-C50C-407E-A947-70E740481C1C}">
                <a14:useLocalDpi xmlns:a14="http://schemas.microsoft.com/office/drawing/2010/main" val="0"/>
              </a:ext>
            </a:extLst>
          </a:blip>
          <a:srcRect l="2644" t="265" r="1532" b="50495"/>
          <a:stretch/>
        </p:blipFill>
        <p:spPr>
          <a:xfrm>
            <a:off x="4900903" y="1685611"/>
            <a:ext cx="1348336" cy="1367934"/>
          </a:xfrm>
          <a:prstGeom prst="rect">
            <a:avLst/>
          </a:prstGeom>
        </p:spPr>
      </p:pic>
      <p:sp>
        <p:nvSpPr>
          <p:cNvPr id="23" name="Rectangle 22"/>
          <p:cNvSpPr/>
          <p:nvPr/>
        </p:nvSpPr>
        <p:spPr>
          <a:xfrm>
            <a:off x="4378929" y="6264369"/>
            <a:ext cx="1548721" cy="1720682"/>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Tree>
    <p:extLst>
      <p:ext uri="{BB962C8B-B14F-4D97-AF65-F5344CB8AC3E}">
        <p14:creationId xmlns:p14="http://schemas.microsoft.com/office/powerpoint/2010/main" val="295321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890" y="813248"/>
            <a:ext cx="5461492" cy="219956"/>
          </a:xfrm>
        </p:spPr>
        <p:txBody>
          <a:bodyPr>
            <a:noAutofit/>
          </a:bodyPr>
          <a:lstStyle/>
          <a:p>
            <a:r>
              <a:rPr lang="en-US" sz="2000" dirty="0">
                <a:latin typeface="Avenir Book" charset="0"/>
                <a:ea typeface="Avenir Book" charset="0"/>
                <a:cs typeface="Avenir Book" charset="0"/>
              </a:rPr>
              <a:t>principle component analysis_</a:t>
            </a:r>
            <a:r>
              <a:rPr lang="en-US" sz="1100" dirty="0">
                <a:latin typeface="Avenir Book" charset="0"/>
                <a:ea typeface="Avenir Book" charset="0"/>
                <a:cs typeface="Avenir Book" charset="0"/>
              </a:rPr>
              <a:t>v</a:t>
            </a:r>
            <a:r>
              <a:rPr lang="en-US" sz="2000" dirty="0">
                <a:latin typeface="Avenir Book" charset="0"/>
                <a:ea typeface="Avenir Book" charset="0"/>
                <a:cs typeface="Avenir Book" charset="0"/>
              </a:rPr>
              <a:t>3.0</a:t>
            </a:r>
          </a:p>
        </p:txBody>
      </p:sp>
      <p:sp>
        <p:nvSpPr>
          <p:cNvPr id="4" name="Content Placeholder 14"/>
          <p:cNvSpPr txBox="1">
            <a:spLocks/>
          </p:cNvSpPr>
          <p:nvPr/>
        </p:nvSpPr>
        <p:spPr>
          <a:xfrm>
            <a:off x="497990" y="4659968"/>
            <a:ext cx="5929391" cy="175401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None/>
            </a:pPr>
            <a:r>
              <a:rPr lang="en-US" sz="1200" dirty="0" smtClean="0">
                <a:latin typeface="Avenir Book" charset="0"/>
                <a:ea typeface="Avenir Book" charset="0"/>
                <a:cs typeface="Avenir Book" charset="0"/>
              </a:rPr>
              <a:t>     The Correlation Coefficients show significant relationships in certain variables (highlighted green in Figure 30).  Since this table is intimidating, we rely on the cumulative coefficients identified in the Principle Components Analysis.  Therefore, are satisfied with our visual and statistical analyses and will proceed in running the LDA with nine (9) principle components.  </a:t>
            </a:r>
          </a:p>
          <a:p>
            <a:pPr marL="0" indent="0" algn="just">
              <a:buNone/>
            </a:pPr>
            <a:endParaRPr lang="en-US" sz="12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     We decoded the Principle Components in the table, below (Figure 31):</a:t>
            </a:r>
            <a:endParaRPr lang="en-US" sz="1200" dirty="0">
              <a:solidFill>
                <a:srgbClr val="FF0000"/>
              </a:solidFill>
              <a:latin typeface="Avenir Book" charset="0"/>
              <a:ea typeface="Avenir Book" charset="0"/>
              <a:cs typeface="Avenir Book" charset="0"/>
            </a:endParaRPr>
          </a:p>
        </p:txBody>
      </p:sp>
      <p:sp>
        <p:nvSpPr>
          <p:cNvPr id="7" name="TextBox 6"/>
          <p:cNvSpPr txBox="1"/>
          <p:nvPr/>
        </p:nvSpPr>
        <p:spPr>
          <a:xfrm>
            <a:off x="874265" y="4421145"/>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30</a:t>
            </a:r>
            <a:endParaRPr lang="en-US" sz="500" dirty="0">
              <a:latin typeface="Avenir Book" charset="0"/>
              <a:ea typeface="Avenir Book" charset="0"/>
              <a:cs typeface="Avenir Book"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889" y="1413036"/>
            <a:ext cx="5461492" cy="3008109"/>
          </a:xfrm>
        </p:spPr>
      </p:pic>
      <p:pic>
        <p:nvPicPr>
          <p:cNvPr id="9"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582" y="6202201"/>
            <a:ext cx="4291543" cy="2665850"/>
          </a:xfrm>
          <a:prstGeom prst="rect">
            <a:avLst/>
          </a:prstGeom>
        </p:spPr>
      </p:pic>
      <p:sp>
        <p:nvSpPr>
          <p:cNvPr id="10" name="TextBox 9"/>
          <p:cNvSpPr txBox="1"/>
          <p:nvPr/>
        </p:nvSpPr>
        <p:spPr>
          <a:xfrm>
            <a:off x="1449978" y="8832585"/>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31</a:t>
            </a:r>
            <a:endParaRPr lang="en-US" sz="500" dirty="0">
              <a:latin typeface="Avenir Book" charset="0"/>
              <a:ea typeface="Avenir Book" charset="0"/>
              <a:cs typeface="Avenir Book" charset="0"/>
            </a:endParaRPr>
          </a:p>
        </p:txBody>
      </p:sp>
      <p:sp>
        <p:nvSpPr>
          <p:cNvPr id="3" name="Right Arrow 2"/>
          <p:cNvSpPr/>
          <p:nvPr/>
        </p:nvSpPr>
        <p:spPr>
          <a:xfrm>
            <a:off x="2249715" y="7634514"/>
            <a:ext cx="341086" cy="137886"/>
          </a:xfrm>
          <a:prstGeom prst="rightArrow">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TextBox 4"/>
          <p:cNvSpPr txBox="1"/>
          <p:nvPr/>
        </p:nvSpPr>
        <p:spPr>
          <a:xfrm>
            <a:off x="3525035" y="7469398"/>
            <a:ext cx="1030515" cy="153888"/>
          </a:xfrm>
          <a:prstGeom prst="rect">
            <a:avLst/>
          </a:prstGeom>
          <a:noFill/>
        </p:spPr>
        <p:txBody>
          <a:bodyPr wrap="square" rtlCol="0">
            <a:spAutoFit/>
          </a:bodyPr>
          <a:lstStyle/>
          <a:p>
            <a:pPr algn="ctr"/>
            <a:r>
              <a:rPr lang="en-US" sz="400" dirty="0" smtClean="0">
                <a:solidFill>
                  <a:schemeClr val="bg1"/>
                </a:solidFill>
                <a:latin typeface="Avenir Book" charset="0"/>
                <a:ea typeface="Avenir Book" charset="0"/>
                <a:cs typeface="Avenir Book" charset="0"/>
              </a:rPr>
              <a:t>Significant Cell Characteristics</a:t>
            </a:r>
            <a:endParaRPr lang="en-US" sz="1000" dirty="0">
              <a:solidFill>
                <a:schemeClr val="bg1"/>
              </a:solidFill>
              <a:latin typeface="Avenir Book" charset="0"/>
              <a:ea typeface="Avenir Book" charset="0"/>
              <a:cs typeface="Avenir Book" charset="0"/>
            </a:endParaRPr>
          </a:p>
        </p:txBody>
      </p:sp>
      <p:sp>
        <p:nvSpPr>
          <p:cNvPr id="6" name="Rectangle 5"/>
          <p:cNvSpPr/>
          <p:nvPr/>
        </p:nvSpPr>
        <p:spPr>
          <a:xfrm>
            <a:off x="2662405" y="7605752"/>
            <a:ext cx="791026" cy="16664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Compactness</a:t>
            </a:r>
          </a:p>
          <a:p>
            <a:pPr algn="ctr"/>
            <a:r>
              <a:rPr lang="en-US" sz="300" dirty="0" smtClean="0">
                <a:latin typeface="Avenir Book" charset="0"/>
                <a:ea typeface="Avenir Book" charset="0"/>
                <a:cs typeface="Avenir Book" charset="0"/>
              </a:rPr>
              <a:t>Dimensions (Area/Perimeter)</a:t>
            </a:r>
          </a:p>
          <a:p>
            <a:pPr algn="ctr"/>
            <a:r>
              <a:rPr lang="en-US" sz="300" dirty="0" smtClean="0">
                <a:latin typeface="Avenir Book" charset="0"/>
                <a:ea typeface="Avenir Book" charset="0"/>
                <a:cs typeface="Avenir Book" charset="0"/>
              </a:rPr>
              <a:t>Concavity</a:t>
            </a:r>
          </a:p>
        </p:txBody>
      </p:sp>
      <p:sp>
        <p:nvSpPr>
          <p:cNvPr id="11" name="Rectangle 10"/>
          <p:cNvSpPr/>
          <p:nvPr/>
        </p:nvSpPr>
        <p:spPr>
          <a:xfrm>
            <a:off x="2662405" y="7882127"/>
            <a:ext cx="791026" cy="119744"/>
          </a:xfrm>
          <a:prstGeom prst="rect">
            <a:avLst/>
          </a:prstGeom>
          <a:solidFill>
            <a:srgbClr val="EE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Fractal Dimensions</a:t>
            </a:r>
          </a:p>
        </p:txBody>
      </p:sp>
      <p:sp>
        <p:nvSpPr>
          <p:cNvPr id="12" name="Right Arrow 11"/>
          <p:cNvSpPr/>
          <p:nvPr/>
        </p:nvSpPr>
        <p:spPr>
          <a:xfrm>
            <a:off x="2249715" y="7871720"/>
            <a:ext cx="341086" cy="137886"/>
          </a:xfrm>
          <a:prstGeom prst="rightArrow">
            <a:avLst/>
          </a:prstGeom>
          <a:solidFill>
            <a:srgbClr val="EE7D3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Right Arrow 12"/>
          <p:cNvSpPr/>
          <p:nvPr/>
        </p:nvSpPr>
        <p:spPr>
          <a:xfrm>
            <a:off x="2249716" y="8089657"/>
            <a:ext cx="341086" cy="137886"/>
          </a:xfrm>
          <a:prstGeom prst="rightArrow">
            <a:avLst/>
          </a:prstGeom>
          <a:solidFill>
            <a:srgbClr val="A5A5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Right Arrow 13"/>
          <p:cNvSpPr/>
          <p:nvPr/>
        </p:nvSpPr>
        <p:spPr>
          <a:xfrm>
            <a:off x="2241429" y="8275953"/>
            <a:ext cx="1372964" cy="137886"/>
          </a:xfrm>
          <a:prstGeom prst="rightArrow">
            <a:avLst/>
          </a:prstGeom>
          <a:solidFill>
            <a:srgbClr val="59595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5" name="Right Arrow 14"/>
          <p:cNvSpPr/>
          <p:nvPr/>
        </p:nvSpPr>
        <p:spPr>
          <a:xfrm>
            <a:off x="2245059" y="8396514"/>
            <a:ext cx="1369334" cy="137886"/>
          </a:xfrm>
          <a:prstGeom prst="rightArrow">
            <a:avLst/>
          </a:prstGeom>
          <a:solidFill>
            <a:srgbClr val="702F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Right Arrow 15"/>
          <p:cNvSpPr/>
          <p:nvPr/>
        </p:nvSpPr>
        <p:spPr>
          <a:xfrm>
            <a:off x="2245058" y="8493890"/>
            <a:ext cx="2533771" cy="137886"/>
          </a:xfrm>
          <a:prstGeom prst="rightArrow">
            <a:avLst/>
          </a:prstGeom>
          <a:solidFill>
            <a:srgbClr val="FFF2C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Right Arrow 16"/>
          <p:cNvSpPr/>
          <p:nvPr/>
        </p:nvSpPr>
        <p:spPr>
          <a:xfrm>
            <a:off x="2245059" y="8616263"/>
            <a:ext cx="2533770" cy="92131"/>
          </a:xfrm>
          <a:prstGeom prst="rightArrow">
            <a:avLst/>
          </a:prstGeom>
          <a:solidFill>
            <a:srgbClr val="70AD47"/>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Right Arrow 17"/>
          <p:cNvSpPr/>
          <p:nvPr/>
        </p:nvSpPr>
        <p:spPr>
          <a:xfrm>
            <a:off x="2241429" y="8775920"/>
            <a:ext cx="2537399" cy="92131"/>
          </a:xfrm>
          <a:prstGeom prst="rightArrow">
            <a:avLst/>
          </a:prstGeom>
          <a:solidFill>
            <a:srgbClr val="FF07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Right Arrow 18"/>
          <p:cNvSpPr/>
          <p:nvPr/>
        </p:nvSpPr>
        <p:spPr>
          <a:xfrm>
            <a:off x="2245059" y="8703348"/>
            <a:ext cx="2533770" cy="92131"/>
          </a:xfrm>
          <a:prstGeom prst="rightArrow">
            <a:avLst/>
          </a:prstGeom>
          <a:solidFill>
            <a:srgbClr val="1F4D7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Rectangle 19"/>
          <p:cNvSpPr/>
          <p:nvPr/>
        </p:nvSpPr>
        <p:spPr>
          <a:xfrm>
            <a:off x="2662404" y="8053419"/>
            <a:ext cx="791027" cy="213133"/>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latin typeface="Avenir Book" charset="0"/>
                <a:ea typeface="Avenir Book" charset="0"/>
                <a:cs typeface="Avenir Book" charset="0"/>
              </a:rPr>
              <a:t>Dimensions (</a:t>
            </a:r>
            <a:r>
              <a:rPr lang="en-US" sz="300" dirty="0" smtClean="0">
                <a:latin typeface="Avenir Book" charset="0"/>
                <a:ea typeface="Avenir Book" charset="0"/>
                <a:cs typeface="Avenir Book" charset="0"/>
              </a:rPr>
              <a:t>Area/Perimeter/Radius)</a:t>
            </a:r>
          </a:p>
          <a:p>
            <a:pPr algn="ctr"/>
            <a:r>
              <a:rPr lang="en-US" sz="300" dirty="0" smtClean="0">
                <a:latin typeface="Avenir Book" charset="0"/>
                <a:ea typeface="Avenir Book" charset="0"/>
                <a:cs typeface="Avenir Book" charset="0"/>
              </a:rPr>
              <a:t>Texture</a:t>
            </a:r>
            <a:endParaRPr lang="en-US" sz="300" dirty="0">
              <a:latin typeface="Avenir Book" charset="0"/>
              <a:ea typeface="Avenir Book" charset="0"/>
              <a:cs typeface="Avenir Book" charset="0"/>
            </a:endParaRPr>
          </a:p>
        </p:txBody>
      </p:sp>
      <p:sp>
        <p:nvSpPr>
          <p:cNvPr id="22" name="Rectangle 21"/>
          <p:cNvSpPr/>
          <p:nvPr/>
        </p:nvSpPr>
        <p:spPr>
          <a:xfrm>
            <a:off x="3650255" y="8312797"/>
            <a:ext cx="719424" cy="59473"/>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Texture</a:t>
            </a:r>
          </a:p>
        </p:txBody>
      </p:sp>
      <p:sp>
        <p:nvSpPr>
          <p:cNvPr id="25" name="Rectangle 24"/>
          <p:cNvSpPr/>
          <p:nvPr/>
        </p:nvSpPr>
        <p:spPr>
          <a:xfrm>
            <a:off x="3650255" y="8410566"/>
            <a:ext cx="719424" cy="982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Smoothness</a:t>
            </a:r>
          </a:p>
          <a:p>
            <a:pPr algn="ctr"/>
            <a:r>
              <a:rPr lang="en-US" sz="300" dirty="0" smtClean="0">
                <a:latin typeface="Avenir Book" charset="0"/>
                <a:ea typeface="Avenir Book" charset="0"/>
                <a:cs typeface="Avenir Book" charset="0"/>
              </a:rPr>
              <a:t>Symmetry</a:t>
            </a:r>
          </a:p>
        </p:txBody>
      </p:sp>
      <p:sp>
        <p:nvSpPr>
          <p:cNvPr id="27" name="Rectangle 26"/>
          <p:cNvSpPr/>
          <p:nvPr/>
        </p:nvSpPr>
        <p:spPr>
          <a:xfrm>
            <a:off x="4812908" y="8536756"/>
            <a:ext cx="719424" cy="52154"/>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solidFill>
                  <a:schemeClr val="bg1"/>
                </a:solidFill>
                <a:latin typeface="Avenir Book" charset="0"/>
                <a:ea typeface="Avenir Book" charset="0"/>
                <a:cs typeface="Avenir Book" charset="0"/>
              </a:rPr>
              <a:t>Smoothness</a:t>
            </a:r>
          </a:p>
        </p:txBody>
      </p:sp>
      <p:sp>
        <p:nvSpPr>
          <p:cNvPr id="28" name="Rectangle 27"/>
          <p:cNvSpPr/>
          <p:nvPr/>
        </p:nvSpPr>
        <p:spPr>
          <a:xfrm>
            <a:off x="4812908" y="8711802"/>
            <a:ext cx="719424" cy="52154"/>
          </a:xfrm>
          <a:prstGeom prst="rect">
            <a:avLst/>
          </a:prstGeom>
          <a:solidFill>
            <a:srgbClr val="1F4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Symmetry</a:t>
            </a:r>
          </a:p>
        </p:txBody>
      </p:sp>
      <p:sp>
        <p:nvSpPr>
          <p:cNvPr id="29" name="Rectangle 28"/>
          <p:cNvSpPr/>
          <p:nvPr/>
        </p:nvSpPr>
        <p:spPr>
          <a:xfrm>
            <a:off x="4812908" y="8785042"/>
            <a:ext cx="719424" cy="52154"/>
          </a:xfrm>
          <a:prstGeom prst="rect">
            <a:avLst/>
          </a:prstGeom>
          <a:solidFill>
            <a:srgbClr val="FF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Concave Points</a:t>
            </a:r>
          </a:p>
        </p:txBody>
      </p:sp>
      <p:sp>
        <p:nvSpPr>
          <p:cNvPr id="30" name="Rectangle 29"/>
          <p:cNvSpPr/>
          <p:nvPr/>
        </p:nvSpPr>
        <p:spPr>
          <a:xfrm>
            <a:off x="4812908" y="8634203"/>
            <a:ext cx="719424" cy="52154"/>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Concavity</a:t>
            </a:r>
          </a:p>
        </p:txBody>
      </p:sp>
      <p:sp>
        <p:nvSpPr>
          <p:cNvPr id="31" name="Rectangle 30"/>
          <p:cNvSpPr/>
          <p:nvPr/>
        </p:nvSpPr>
        <p:spPr>
          <a:xfrm>
            <a:off x="2231572" y="7500257"/>
            <a:ext cx="3374572" cy="1353457"/>
          </a:xfrm>
          <a:prstGeom prst="rect">
            <a:avLst/>
          </a:prstGeom>
          <a:noFill/>
          <a:ln w="63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086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89397"/>
            <a:ext cx="6412229" cy="681620"/>
          </a:xfrm>
        </p:spPr>
        <p:txBody>
          <a:bodyPr>
            <a:normAutofit/>
          </a:bodyPr>
          <a:lstStyle/>
          <a:p>
            <a:r>
              <a:rPr lang="en-US" sz="2000" dirty="0" smtClean="0">
                <a:latin typeface="Avenir Book" charset="0"/>
                <a:ea typeface="Avenir Book" charset="0"/>
                <a:cs typeface="Avenir Book" charset="0"/>
              </a:rPr>
              <a:t>interpretation</a:t>
            </a:r>
            <a:endParaRPr lang="en-US" sz="2000" dirty="0">
              <a:latin typeface="Avenir Book" charset="0"/>
              <a:ea typeface="Avenir Book" charset="0"/>
              <a:cs typeface="Avenir Book"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122" y="5337259"/>
            <a:ext cx="2313103" cy="159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2340" t="54400" r="15392" b="3357"/>
          <a:stretch/>
        </p:blipFill>
        <p:spPr>
          <a:xfrm>
            <a:off x="3974122" y="7284026"/>
            <a:ext cx="1820008" cy="1441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27526"/>
          <a:stretch/>
        </p:blipFill>
        <p:spPr>
          <a:xfrm>
            <a:off x="3974122" y="3217224"/>
            <a:ext cx="2313103" cy="1833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3056" t="-6779" r="-40920" b="5826"/>
          <a:stretch/>
        </p:blipFill>
        <p:spPr>
          <a:xfrm>
            <a:off x="2515821" y="572492"/>
            <a:ext cx="2125296" cy="679179"/>
          </a:xfrm>
          <a:prstGeom prst="rect">
            <a:avLst/>
          </a:prstGeom>
          <a:ln>
            <a:noFill/>
          </a:ln>
          <a:effectLst>
            <a:softEdge rad="112500"/>
          </a:effectLst>
        </p:spPr>
      </p:pic>
      <p:sp>
        <p:nvSpPr>
          <p:cNvPr id="10" name="Content Placeholder 14"/>
          <p:cNvSpPr txBox="1">
            <a:spLocks/>
          </p:cNvSpPr>
          <p:nvPr/>
        </p:nvSpPr>
        <p:spPr>
          <a:xfrm>
            <a:off x="519271" y="1453630"/>
            <a:ext cx="5892959" cy="257724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None/>
            </a:pPr>
            <a:r>
              <a:rPr lang="en-US" sz="1100" dirty="0" smtClean="0"/>
              <a:t>     In</a:t>
            </a:r>
            <a:r>
              <a:rPr lang="en-US" sz="1100" dirty="0"/>
              <a:t> </a:t>
            </a:r>
            <a:r>
              <a:rPr lang="en-US" sz="1100" dirty="0" smtClean="0"/>
              <a:t>order to properly interpret our results, we review Bayes’ Theorem</a:t>
            </a:r>
            <a:r>
              <a:rPr lang="en-US" sz="1100" baseline="30000" dirty="0" smtClean="0"/>
              <a:t>3</a:t>
            </a:r>
            <a:r>
              <a:rPr lang="en-US" sz="1100" dirty="0" smtClean="0"/>
              <a:t>:</a:t>
            </a:r>
          </a:p>
          <a:p>
            <a:pPr marL="0" indent="0" algn="just">
              <a:buNone/>
            </a:pPr>
            <a:r>
              <a:rPr lang="en-US" sz="1100" dirty="0" smtClean="0"/>
              <a:t>“</a:t>
            </a:r>
            <a:r>
              <a:rPr lang="mr-IN" sz="1100" dirty="0" smtClean="0"/>
              <a:t>…</a:t>
            </a:r>
            <a:r>
              <a:rPr lang="en-US" sz="1100" dirty="0" smtClean="0"/>
              <a:t>the</a:t>
            </a:r>
            <a:r>
              <a:rPr lang="en-US" sz="1100" dirty="0"/>
              <a:t> probability of an event, based on prior knowledge of conditions that might be related to the </a:t>
            </a:r>
            <a:r>
              <a:rPr lang="en-US" sz="1100" dirty="0" smtClean="0"/>
              <a:t>event.”</a:t>
            </a:r>
            <a:endParaRPr lang="en-US" sz="1100" dirty="0"/>
          </a:p>
          <a:p>
            <a:pPr marL="0" indent="0" algn="just">
              <a:buNone/>
            </a:pPr>
            <a:r>
              <a:rPr lang="en-US" sz="1100" dirty="0" smtClean="0"/>
              <a:t>In our case, we expect our model to consider the probability of cells being classified as “Benign” or “Malignant”, given the test model and variables chosen in the PCA model.  We assumed a 50/50 chance of classification (although we could have used our knowledge of the data being 63%/37% Benign vs Malignant).</a:t>
            </a:r>
          </a:p>
        </p:txBody>
      </p:sp>
      <p:sp>
        <p:nvSpPr>
          <p:cNvPr id="11" name="Content Placeholder 14"/>
          <p:cNvSpPr txBox="1">
            <a:spLocks/>
          </p:cNvSpPr>
          <p:nvPr/>
        </p:nvSpPr>
        <p:spPr>
          <a:xfrm>
            <a:off x="517731" y="2894745"/>
            <a:ext cx="3290943" cy="56619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lnSpc>
                <a:spcPct val="100000"/>
              </a:lnSpc>
              <a:spcBef>
                <a:spcPts val="0"/>
              </a:spcBef>
              <a:buNone/>
            </a:pPr>
            <a:r>
              <a:rPr lang="en-US" sz="1200" dirty="0" smtClean="0"/>
              <a:t>We allowed SAS to determine whether to use a Linear Discriminate Analysis or a Quadratic Discriminate Analysis.  Since the P-Value for the Test of Homogeneity was significant, the model selected a Quadratic Discriminate Analysis (Covariance Matrices are not same for Benign and Malignant -- Figure 32).   </a:t>
            </a:r>
          </a:p>
          <a:p>
            <a:pPr marL="0" indent="0" algn="just">
              <a:lnSpc>
                <a:spcPct val="100000"/>
              </a:lnSpc>
              <a:spcBef>
                <a:spcPts val="0"/>
              </a:spcBef>
              <a:buNone/>
            </a:pPr>
            <a:endParaRPr lang="en-US" sz="1200" dirty="0"/>
          </a:p>
          <a:p>
            <a:pPr marL="0" indent="0" algn="just">
              <a:lnSpc>
                <a:spcPct val="100000"/>
              </a:lnSpc>
              <a:spcBef>
                <a:spcPts val="0"/>
              </a:spcBef>
              <a:buNone/>
            </a:pPr>
            <a:r>
              <a:rPr lang="en-US" sz="1200" dirty="0" smtClean="0"/>
              <a:t>Our SAS output reveals a split of </a:t>
            </a:r>
            <a:r>
              <a:rPr lang="en-US" sz="1200" b="1" dirty="0" smtClean="0"/>
              <a:t>64.85%</a:t>
            </a:r>
            <a:r>
              <a:rPr lang="en-US" sz="1200" dirty="0" smtClean="0"/>
              <a:t> Benign and </a:t>
            </a:r>
            <a:r>
              <a:rPr lang="en-US" sz="1200" b="1" dirty="0" smtClean="0"/>
              <a:t>35.15%</a:t>
            </a:r>
            <a:r>
              <a:rPr lang="en-US" sz="1200" dirty="0" smtClean="0"/>
              <a:t> Malignant, given priors of 50/50 (Figure 33).</a:t>
            </a:r>
          </a:p>
          <a:p>
            <a:pPr marL="0" indent="0" algn="just">
              <a:lnSpc>
                <a:spcPct val="100000"/>
              </a:lnSpc>
              <a:spcBef>
                <a:spcPts val="0"/>
              </a:spcBef>
              <a:buNone/>
            </a:pPr>
            <a:endParaRPr lang="en-US" sz="1200" dirty="0"/>
          </a:p>
          <a:p>
            <a:pPr marL="0" indent="0" algn="just">
              <a:lnSpc>
                <a:spcPct val="100000"/>
              </a:lnSpc>
              <a:spcBef>
                <a:spcPts val="0"/>
              </a:spcBef>
              <a:buNone/>
            </a:pPr>
            <a:r>
              <a:rPr lang="en-US" sz="1200" dirty="0" smtClean="0"/>
              <a:t>The Cross-Validation Summary shows the error-rates by Diagnosis; about 3% for Benign and 8.5% for Malignant diagnoses, respectively.  The average error-rate for both diagnoses is about </a:t>
            </a:r>
            <a:r>
              <a:rPr lang="en-US" sz="1200" b="1" u="sng" dirty="0" smtClean="0"/>
              <a:t>5.7%</a:t>
            </a:r>
            <a:r>
              <a:rPr lang="en-US" sz="1200" dirty="0" smtClean="0"/>
              <a:t> (Figure 34).</a:t>
            </a:r>
          </a:p>
          <a:p>
            <a:pPr marL="0" indent="0" algn="just">
              <a:lnSpc>
                <a:spcPct val="100000"/>
              </a:lnSpc>
              <a:spcBef>
                <a:spcPts val="0"/>
              </a:spcBef>
              <a:buNone/>
            </a:pPr>
            <a:endParaRPr lang="en-US" sz="1200" dirty="0"/>
          </a:p>
          <a:p>
            <a:pPr marL="0" indent="0" algn="just">
              <a:lnSpc>
                <a:spcPct val="100000"/>
              </a:lnSpc>
              <a:spcBef>
                <a:spcPts val="0"/>
              </a:spcBef>
              <a:buNone/>
            </a:pPr>
            <a:r>
              <a:rPr lang="en-US" sz="1200" dirty="0" smtClean="0"/>
              <a:t>  In conclusion, based on </a:t>
            </a:r>
            <a:r>
              <a:rPr lang="en-US" sz="1200" i="1" dirty="0" smtClean="0"/>
              <a:t>Occam's Razor</a:t>
            </a:r>
            <a:r>
              <a:rPr lang="en-US" sz="1200" dirty="0" smtClean="0"/>
              <a:t>, our PCA model identified nine (9) principle components, which explained 93% of the cell characteristics needed to automatically determine the status of a Benign vs Malignant Cancer Cell.  Our model </a:t>
            </a:r>
            <a:r>
              <a:rPr lang="mr-IN" sz="1200" dirty="0" smtClean="0"/>
              <a:t>–</a:t>
            </a:r>
            <a:r>
              <a:rPr lang="en-US" sz="1200" dirty="0" smtClean="0"/>
              <a:t> using 569 observations </a:t>
            </a:r>
            <a:r>
              <a:rPr lang="mr-IN" sz="1200" dirty="0" smtClean="0"/>
              <a:t>–</a:t>
            </a:r>
            <a:r>
              <a:rPr lang="en-US" sz="1200" dirty="0" smtClean="0"/>
              <a:t> made these predictions with a 5.7% error-rate.  </a:t>
            </a:r>
          </a:p>
          <a:p>
            <a:pPr marL="0" indent="0" algn="just">
              <a:lnSpc>
                <a:spcPct val="100000"/>
              </a:lnSpc>
              <a:spcBef>
                <a:spcPts val="0"/>
              </a:spcBef>
              <a:buNone/>
            </a:pPr>
            <a:endParaRPr lang="en-US" sz="1100" dirty="0"/>
          </a:p>
          <a:p>
            <a:pPr marL="0" indent="0" algn="just">
              <a:lnSpc>
                <a:spcPct val="100000"/>
              </a:lnSpc>
              <a:spcBef>
                <a:spcPts val="0"/>
              </a:spcBef>
              <a:buNone/>
            </a:pPr>
            <a:r>
              <a:rPr lang="en-US" sz="700" i="1" dirty="0" smtClean="0"/>
              <a:t>Note to Professor:  </a:t>
            </a:r>
            <a:r>
              <a:rPr lang="en-US" sz="700" i="1" dirty="0"/>
              <a:t>i</a:t>
            </a:r>
            <a:r>
              <a:rPr lang="en-US" sz="700" i="1" dirty="0" smtClean="0"/>
              <a:t>n the real world, in the case of a determination as serious as cancer, we discussed that we PERSONALLY would want our error rate to be as low as possible.  To test this notion, we ran the PCA with all 15 components and only yielded a .7% improvement in the overall error rate.  As a result. we feel good about our analysis from an academic and practical standpoint.</a:t>
            </a:r>
          </a:p>
          <a:p>
            <a:pPr marL="0" indent="0" algn="just">
              <a:lnSpc>
                <a:spcPct val="100000"/>
              </a:lnSpc>
              <a:spcBef>
                <a:spcPts val="0"/>
              </a:spcBef>
              <a:buNone/>
            </a:pPr>
            <a:endParaRPr lang="en-US" sz="1100" dirty="0"/>
          </a:p>
        </p:txBody>
      </p:sp>
      <p:sp>
        <p:nvSpPr>
          <p:cNvPr id="12" name="TextBox 11"/>
          <p:cNvSpPr txBox="1"/>
          <p:nvPr/>
        </p:nvSpPr>
        <p:spPr>
          <a:xfrm>
            <a:off x="3855696" y="8737785"/>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34</a:t>
            </a:r>
            <a:endParaRPr lang="en-US" sz="500" dirty="0">
              <a:latin typeface="Avenir Book" charset="0"/>
              <a:ea typeface="Avenir Book" charset="0"/>
              <a:cs typeface="Avenir Book" charset="0"/>
            </a:endParaRPr>
          </a:p>
        </p:txBody>
      </p:sp>
      <p:sp>
        <p:nvSpPr>
          <p:cNvPr id="13" name="TextBox 12"/>
          <p:cNvSpPr txBox="1"/>
          <p:nvPr/>
        </p:nvSpPr>
        <p:spPr>
          <a:xfrm>
            <a:off x="3855696" y="6951464"/>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33</a:t>
            </a:r>
            <a:endParaRPr lang="en-US" sz="500" dirty="0">
              <a:latin typeface="Avenir Book" charset="0"/>
              <a:ea typeface="Avenir Book" charset="0"/>
              <a:cs typeface="Avenir Book" charset="0"/>
            </a:endParaRPr>
          </a:p>
        </p:txBody>
      </p:sp>
      <p:sp>
        <p:nvSpPr>
          <p:cNvPr id="14" name="TextBox 13"/>
          <p:cNvSpPr txBox="1"/>
          <p:nvPr/>
        </p:nvSpPr>
        <p:spPr>
          <a:xfrm>
            <a:off x="3855698" y="5075354"/>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32</a:t>
            </a:r>
            <a:endParaRPr lang="en-US" sz="500" dirty="0">
              <a:latin typeface="Avenir Book" charset="0"/>
              <a:ea typeface="Avenir Book" charset="0"/>
              <a:cs typeface="Avenir Book" charset="0"/>
            </a:endParaRPr>
          </a:p>
        </p:txBody>
      </p:sp>
      <p:sp>
        <p:nvSpPr>
          <p:cNvPr id="8" name="Rectangle 7"/>
          <p:cNvSpPr/>
          <p:nvPr/>
        </p:nvSpPr>
        <p:spPr>
          <a:xfrm>
            <a:off x="4454525" y="8509001"/>
            <a:ext cx="851603" cy="95372"/>
          </a:xfrm>
          <a:prstGeom prst="rect">
            <a:avLst/>
          </a:prstGeom>
          <a:solidFill>
            <a:schemeClr val="accent5">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2014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89397"/>
            <a:ext cx="6412229" cy="681620"/>
          </a:xfrm>
        </p:spPr>
        <p:txBody>
          <a:bodyPr>
            <a:normAutofit/>
          </a:bodyPr>
          <a:lstStyle/>
          <a:p>
            <a:r>
              <a:rPr lang="en-US" sz="2000" dirty="0" smtClean="0">
                <a:latin typeface="Avenir Book" charset="0"/>
                <a:ea typeface="Avenir Book" charset="0"/>
                <a:cs typeface="Avenir Book" charset="0"/>
              </a:rPr>
              <a:t>Alternate ending</a:t>
            </a:r>
            <a:r>
              <a:rPr lang="mr-IN" sz="2000" dirty="0" smtClean="0">
                <a:latin typeface="Avenir Book" charset="0"/>
                <a:ea typeface="Avenir Book" charset="0"/>
                <a:cs typeface="Avenir Book" charset="0"/>
              </a:rPr>
              <a:t>…</a:t>
            </a:r>
            <a:endParaRPr lang="en-US" sz="2000" dirty="0">
              <a:latin typeface="Avenir Book" charset="0"/>
              <a:ea typeface="Avenir Book" charset="0"/>
              <a:cs typeface="Avenir Book" charset="0"/>
            </a:endParaRPr>
          </a:p>
        </p:txBody>
      </p:sp>
      <p:sp>
        <p:nvSpPr>
          <p:cNvPr id="11" name="Content Placeholder 14"/>
          <p:cNvSpPr txBox="1">
            <a:spLocks/>
          </p:cNvSpPr>
          <p:nvPr/>
        </p:nvSpPr>
        <p:spPr>
          <a:xfrm>
            <a:off x="481397" y="1622084"/>
            <a:ext cx="3290943" cy="56619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lnSpc>
                <a:spcPct val="100000"/>
              </a:lnSpc>
              <a:spcBef>
                <a:spcPts val="0"/>
              </a:spcBef>
              <a:buNone/>
            </a:pPr>
            <a:r>
              <a:rPr lang="en-US" sz="1200" dirty="0" smtClean="0"/>
              <a:t>     We </a:t>
            </a:r>
            <a:r>
              <a:rPr lang="en-US" sz="1200" dirty="0" smtClean="0"/>
              <a:t>wondered what would happen</a:t>
            </a:r>
            <a:r>
              <a:rPr lang="en-US" sz="1200" dirty="0" smtClean="0"/>
              <a:t> if we adjusted our Priors from the default of 50/50 to 63/37 -- the </a:t>
            </a:r>
            <a:r>
              <a:rPr lang="en-US" sz="1200" dirty="0" smtClean="0"/>
              <a:t>distribution of our Benign vs Malignant diagnoses obtained from the dataset.   In doing so, we observed that o</a:t>
            </a:r>
            <a:r>
              <a:rPr lang="en-US" sz="1200" dirty="0" smtClean="0"/>
              <a:t>ur </a:t>
            </a:r>
            <a:r>
              <a:rPr lang="en-US" sz="1200" dirty="0" smtClean="0"/>
              <a:t>SAS output </a:t>
            </a:r>
            <a:r>
              <a:rPr lang="en-US" sz="1200" dirty="0" smtClean="0"/>
              <a:t>revealed </a:t>
            </a:r>
            <a:r>
              <a:rPr lang="en-US" sz="1200" dirty="0" smtClean="0"/>
              <a:t>a split of </a:t>
            </a:r>
            <a:r>
              <a:rPr lang="en-US" sz="1200" b="1" dirty="0" smtClean="0"/>
              <a:t>62.7%</a:t>
            </a:r>
            <a:r>
              <a:rPr lang="en-US" sz="1200" dirty="0" smtClean="0"/>
              <a:t> </a:t>
            </a:r>
            <a:r>
              <a:rPr lang="en-US" sz="1200" dirty="0" smtClean="0"/>
              <a:t>Benign and </a:t>
            </a:r>
            <a:r>
              <a:rPr lang="en-US" sz="1200" b="1" dirty="0" smtClean="0"/>
              <a:t>37.3%</a:t>
            </a:r>
            <a:r>
              <a:rPr lang="en-US" sz="1200" dirty="0" smtClean="0"/>
              <a:t> </a:t>
            </a:r>
            <a:r>
              <a:rPr lang="en-US" sz="1200" dirty="0" smtClean="0"/>
              <a:t>Malignant, given priors of </a:t>
            </a:r>
            <a:r>
              <a:rPr lang="en-US" sz="1200" dirty="0" smtClean="0"/>
              <a:t>63/37 </a:t>
            </a:r>
            <a:r>
              <a:rPr lang="en-US" sz="1200" dirty="0" smtClean="0"/>
              <a:t>(Figure </a:t>
            </a:r>
            <a:r>
              <a:rPr lang="en-US" sz="1200" dirty="0" smtClean="0"/>
              <a:t>35).</a:t>
            </a:r>
            <a:endParaRPr lang="en-US" sz="1200" dirty="0" smtClean="0"/>
          </a:p>
          <a:p>
            <a:pPr marL="0" indent="0" algn="just">
              <a:lnSpc>
                <a:spcPct val="100000"/>
              </a:lnSpc>
              <a:spcBef>
                <a:spcPts val="0"/>
              </a:spcBef>
              <a:buNone/>
            </a:pPr>
            <a:endParaRPr lang="en-US" sz="1200" dirty="0"/>
          </a:p>
          <a:p>
            <a:pPr marL="0" indent="0" algn="just">
              <a:lnSpc>
                <a:spcPct val="100000"/>
              </a:lnSpc>
              <a:spcBef>
                <a:spcPts val="0"/>
              </a:spcBef>
              <a:buNone/>
            </a:pPr>
            <a:r>
              <a:rPr lang="en-US" sz="1200" dirty="0" smtClean="0"/>
              <a:t>     The </a:t>
            </a:r>
            <a:r>
              <a:rPr lang="en-US" sz="1200" dirty="0" smtClean="0"/>
              <a:t>Cross-Validation Summary shows the error-rates by Diagnosis; about </a:t>
            </a:r>
            <a:r>
              <a:rPr lang="en-US" sz="1200" dirty="0" smtClean="0"/>
              <a:t>1.7% </a:t>
            </a:r>
            <a:r>
              <a:rPr lang="en-US" sz="1200" dirty="0" smtClean="0"/>
              <a:t>for Benign and </a:t>
            </a:r>
            <a:r>
              <a:rPr lang="en-US" sz="1200" dirty="0" smtClean="0"/>
              <a:t>9% </a:t>
            </a:r>
            <a:r>
              <a:rPr lang="en-US" sz="1200" dirty="0" smtClean="0"/>
              <a:t>for Malignant diagnoses, respectively.  The average error-rate for both diagnoses is about </a:t>
            </a:r>
            <a:r>
              <a:rPr lang="en-US" sz="1200" b="1" u="sng" dirty="0" smtClean="0"/>
              <a:t>4.4%</a:t>
            </a:r>
            <a:r>
              <a:rPr lang="en-US" sz="1200" dirty="0" smtClean="0"/>
              <a:t> </a:t>
            </a:r>
            <a:r>
              <a:rPr lang="en-US" sz="1200" dirty="0" smtClean="0"/>
              <a:t>(Figure </a:t>
            </a:r>
            <a:r>
              <a:rPr lang="en-US" sz="1200" dirty="0" smtClean="0"/>
              <a:t>36).</a:t>
            </a:r>
            <a:endParaRPr lang="en-US" sz="1200" dirty="0" smtClean="0"/>
          </a:p>
          <a:p>
            <a:pPr marL="0" indent="0" algn="just">
              <a:lnSpc>
                <a:spcPct val="100000"/>
              </a:lnSpc>
              <a:spcBef>
                <a:spcPts val="0"/>
              </a:spcBef>
              <a:buNone/>
            </a:pPr>
            <a:endParaRPr lang="en-US" sz="1200" dirty="0"/>
          </a:p>
          <a:p>
            <a:pPr marL="0" indent="0" algn="just">
              <a:lnSpc>
                <a:spcPct val="100000"/>
              </a:lnSpc>
              <a:spcBef>
                <a:spcPts val="0"/>
              </a:spcBef>
              <a:buNone/>
            </a:pPr>
            <a:r>
              <a:rPr lang="en-US" sz="1200" dirty="0" smtClean="0"/>
              <a:t>  </a:t>
            </a:r>
            <a:r>
              <a:rPr lang="en-US" sz="1200" dirty="0" smtClean="0"/>
              <a:t>     In our “alternate ending”, we improved the error-rate by 1.3 percentage points.  Essentia</a:t>
            </a:r>
            <a:r>
              <a:rPr lang="en-US" sz="1200" dirty="0" smtClean="0"/>
              <a:t>lly, adjusting the priors improved the Benign diagnosis error-rate and slightly worsened the Malignant diagnosis error-rate.  This makes sense, as the model would default to Benign in the case of a close diagnosis.  In practice, we would choose unequal priors in order to achieve a lower overall error-rate.</a:t>
            </a:r>
            <a:endParaRPr lang="en-US" sz="700" i="1" dirty="0" smtClean="0"/>
          </a:p>
          <a:p>
            <a:pPr marL="0" indent="0" algn="just">
              <a:lnSpc>
                <a:spcPct val="100000"/>
              </a:lnSpc>
              <a:spcBef>
                <a:spcPts val="0"/>
              </a:spcBef>
              <a:buNone/>
            </a:pPr>
            <a:endParaRPr lang="en-US" sz="1100" dirty="0"/>
          </a:p>
        </p:txBody>
      </p:sp>
      <p:sp>
        <p:nvSpPr>
          <p:cNvPr id="12" name="TextBox 11"/>
          <p:cNvSpPr txBox="1"/>
          <p:nvPr/>
        </p:nvSpPr>
        <p:spPr>
          <a:xfrm>
            <a:off x="3855696" y="8737785"/>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34</a:t>
            </a:r>
            <a:endParaRPr lang="en-US" sz="500" dirty="0">
              <a:latin typeface="Avenir Book" charset="0"/>
              <a:ea typeface="Avenir Book" charset="0"/>
              <a:cs typeface="Avenir Book" charset="0"/>
            </a:endParaRPr>
          </a:p>
        </p:txBody>
      </p:sp>
      <p:sp>
        <p:nvSpPr>
          <p:cNvPr id="13" name="TextBox 12"/>
          <p:cNvSpPr txBox="1"/>
          <p:nvPr/>
        </p:nvSpPr>
        <p:spPr>
          <a:xfrm>
            <a:off x="3898085" y="7057724"/>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36</a:t>
            </a:r>
            <a:endParaRPr lang="en-US" sz="500" dirty="0">
              <a:latin typeface="Avenir Book" charset="0"/>
              <a:ea typeface="Avenir Book" charset="0"/>
              <a:cs typeface="Avenir Book" charset="0"/>
            </a:endParaRPr>
          </a:p>
        </p:txBody>
      </p:sp>
      <p:sp>
        <p:nvSpPr>
          <p:cNvPr id="14" name="TextBox 13"/>
          <p:cNvSpPr txBox="1"/>
          <p:nvPr/>
        </p:nvSpPr>
        <p:spPr>
          <a:xfrm>
            <a:off x="3852976" y="4687582"/>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35</a:t>
            </a:r>
            <a:endParaRPr lang="en-US" sz="500" dirty="0">
              <a:latin typeface="Avenir Book" charset="0"/>
              <a:ea typeface="Avenir Book" charset="0"/>
              <a:cs typeface="Avenir Book" charset="0"/>
            </a:endParaRPr>
          </a:p>
        </p:txBody>
      </p:sp>
      <p:sp>
        <p:nvSpPr>
          <p:cNvPr id="8" name="Rectangle 7"/>
          <p:cNvSpPr/>
          <p:nvPr/>
        </p:nvSpPr>
        <p:spPr>
          <a:xfrm>
            <a:off x="4454525" y="8509001"/>
            <a:ext cx="851603" cy="95372"/>
          </a:xfrm>
          <a:prstGeom prst="rect">
            <a:avLst/>
          </a:prstGeom>
          <a:solidFill>
            <a:schemeClr val="accent5">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313" y="1696968"/>
            <a:ext cx="2466670" cy="2954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313" y="5583297"/>
            <a:ext cx="2466670" cy="14703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46395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083495"/>
            <a:ext cx="6273631" cy="681620"/>
          </a:xfrm>
        </p:spPr>
        <p:txBody>
          <a:bodyPr/>
          <a:lstStyle/>
          <a:p>
            <a:r>
              <a:rPr lang="en-US" dirty="0" smtClean="0"/>
              <a:t>Appendix</a:t>
            </a:r>
            <a:endParaRPr lang="en-US" dirty="0"/>
          </a:p>
        </p:txBody>
      </p:sp>
    </p:spTree>
    <p:extLst>
      <p:ext uri="{BB962C8B-B14F-4D97-AF65-F5344CB8AC3E}">
        <p14:creationId xmlns:p14="http://schemas.microsoft.com/office/powerpoint/2010/main" val="975741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818" y="656038"/>
            <a:ext cx="4414487" cy="227119"/>
          </a:xfrm>
        </p:spPr>
        <p:txBody>
          <a:bodyPr>
            <a:noAutofit/>
          </a:bodyPr>
          <a:lstStyle/>
          <a:p>
            <a:r>
              <a:rPr lang="en-US" sz="2000" dirty="0">
                <a:latin typeface="Avenir Book" charset="0"/>
                <a:ea typeface="Avenir Book" charset="0"/>
                <a:cs typeface="Avenir Book" charset="0"/>
              </a:rPr>
              <a:t>Sas code</a:t>
            </a:r>
          </a:p>
        </p:txBody>
      </p:sp>
      <p:pic>
        <p:nvPicPr>
          <p:cNvPr id="4" name="Picture 3"/>
          <p:cNvPicPr>
            <a:picLocks noChangeAspect="1"/>
          </p:cNvPicPr>
          <p:nvPr/>
        </p:nvPicPr>
        <p:blipFill>
          <a:blip r:embed="rId2"/>
          <a:stretch>
            <a:fillRect/>
          </a:stretch>
        </p:blipFill>
        <p:spPr>
          <a:xfrm>
            <a:off x="0" y="7181738"/>
            <a:ext cx="3526384" cy="1962262"/>
          </a:xfrm>
          <a:prstGeom prst="ellipse">
            <a:avLst/>
          </a:prstGeom>
          <a:ln>
            <a:noFill/>
          </a:ln>
          <a:effectLst>
            <a:softEdge rad="112500"/>
          </a:effectLst>
        </p:spPr>
      </p:pic>
      <p:sp>
        <p:nvSpPr>
          <p:cNvPr id="5" name="Content Placeholder 4"/>
          <p:cNvSpPr>
            <a:spLocks noGrp="1"/>
          </p:cNvSpPr>
          <p:nvPr>
            <p:ph idx="1"/>
          </p:nvPr>
        </p:nvSpPr>
        <p:spPr>
          <a:xfrm>
            <a:off x="1621914" y="963417"/>
            <a:ext cx="4627880" cy="8070342"/>
          </a:xfrm>
        </p:spPr>
        <p:txBody>
          <a:bodyPr>
            <a:normAutofit lnSpcReduction="10000"/>
          </a:bodyPr>
          <a:lstStyle/>
          <a:p>
            <a:pPr marL="0" indent="0">
              <a:lnSpc>
                <a:spcPct val="100000"/>
              </a:lnSpc>
              <a:spcBef>
                <a:spcPts val="0"/>
              </a:spcBef>
              <a:buNone/>
            </a:pPr>
            <a:r>
              <a:rPr lang="en-US" sz="800" dirty="0">
                <a:latin typeface="Avenir Book" charset="0"/>
                <a:ea typeface="Avenir Book" charset="0"/>
                <a:cs typeface="Avenir Book" charset="0"/>
              </a:rPr>
              <a:t>/*Read in Cancer Data*/data </a:t>
            </a:r>
            <a:r>
              <a:rPr lang="en-US" sz="800" dirty="0" smtClean="0">
                <a:latin typeface="Avenir Book" charset="0"/>
                <a:ea typeface="Avenir Book" charset="0"/>
                <a:cs typeface="Avenir Book" charset="0"/>
              </a:rPr>
              <a:t>CancerData;</a:t>
            </a:r>
          </a:p>
          <a:p>
            <a:pPr marL="0" indent="0">
              <a:lnSpc>
                <a:spcPct val="100000"/>
              </a:lnSpc>
              <a:spcBef>
                <a:spcPts val="0"/>
              </a:spcBef>
              <a:buNone/>
            </a:pPr>
            <a:r>
              <a:rPr lang="en-US" sz="800" dirty="0" smtClean="0">
                <a:latin typeface="Avenir Book" charset="0"/>
                <a:ea typeface="Avenir Book" charset="0"/>
                <a:cs typeface="Avenir Book" charset="0"/>
              </a:rPr>
              <a:t>infile </a:t>
            </a:r>
            <a:r>
              <a:rPr lang="en-US" sz="800" dirty="0">
                <a:latin typeface="Avenir Book" charset="0"/>
                <a:ea typeface="Avenir Book" charset="0"/>
                <a:cs typeface="Avenir Book" charset="0"/>
              </a:rPr>
              <a:t>'/home/rrivens1/MSDS 6372 Applied Statistics Inference and Modeling/CancerData.csv' dlm=',' firstobs=2 missover</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input </a:t>
            </a:r>
            <a:r>
              <a:rPr lang="en-US" sz="800" dirty="0">
                <a:latin typeface="Avenir Book" charset="0"/>
                <a:ea typeface="Avenir Book" charset="0"/>
                <a:cs typeface="Avenir Book" charset="0"/>
              </a:rPr>
              <a:t>id diagnosis $ 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Binary_Diagnosis</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proc print data=CancerData</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run</a:t>
            </a:r>
            <a:r>
              <a:rPr lang="en-US" sz="800" dirty="0" smtClean="0">
                <a:latin typeface="Avenir Book" charset="0"/>
                <a:ea typeface="Avenir Book" charset="0"/>
                <a:cs typeface="Avenir Book" charset="0"/>
              </a:rPr>
              <a:t>;</a:t>
            </a: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r>
              <a:rPr lang="en-US" sz="800" dirty="0">
                <a:latin typeface="Avenir Book" charset="0"/>
                <a:ea typeface="Avenir Book" charset="0"/>
                <a:cs typeface="Avenir Book" charset="0"/>
              </a:rPr>
              <a:t>/*Create Variable Matrix - Raw </a:t>
            </a:r>
            <a:r>
              <a:rPr lang="en-US" sz="800" dirty="0" smtClean="0">
                <a:latin typeface="Avenir Book" charset="0"/>
                <a:ea typeface="Avenir Book" charset="0"/>
                <a:cs typeface="Avenir Book" charset="0"/>
              </a:rPr>
              <a:t>Data</a:t>
            </a:r>
          </a:p>
          <a:p>
            <a:pPr marL="0" indent="0">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title "Variable Matrix of Cancer Data Set (Raw</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means data = CancerData</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run</a:t>
            </a:r>
            <a:r>
              <a:rPr lang="en-US" sz="800" dirty="0">
                <a:latin typeface="Avenir Book" charset="0"/>
                <a:ea typeface="Avenir Book" charset="0"/>
                <a:cs typeface="Avenir Book" charset="0"/>
              </a:rPr>
              <a:t>;</a:t>
            </a:r>
            <a:endParaRPr lang="en-US" sz="800" dirty="0" smtClean="0">
              <a:latin typeface="Avenir Book" charset="0"/>
              <a:ea typeface="Avenir Book" charset="0"/>
              <a:cs typeface="Avenir Book" charset="0"/>
            </a:endParaRP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a:latin typeface="Avenir Book" charset="0"/>
                <a:ea typeface="Avenir Book" charset="0"/>
                <a:cs typeface="Avenir Book" charset="0"/>
              </a:rPr>
              <a:t>/*Check for normality - plots - Raw Data</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"Scatter Plots - Cancer Data Set (Raw</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proc corr data = CancerData plots=matrix(histogram</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run</a:t>
            </a:r>
            <a:r>
              <a:rPr lang="en-US" sz="800" dirty="0">
                <a:latin typeface="Avenir Book" charset="0"/>
                <a:ea typeface="Avenir Book" charset="0"/>
                <a:cs typeface="Avenir Book" charset="0"/>
              </a:rPr>
              <a:t>;</a:t>
            </a:r>
          </a:p>
          <a:p>
            <a:pPr marL="0" indent="0">
              <a:lnSpc>
                <a:spcPct val="100000"/>
              </a:lnSpc>
              <a:spcBef>
                <a:spcPts val="0"/>
              </a:spcBef>
              <a:buNone/>
            </a:pP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a:latin typeface="Avenir Book" charset="0"/>
                <a:ea typeface="Avenir Book" charset="0"/>
                <a:cs typeface="Avenir Book" charset="0"/>
              </a:rPr>
              <a:t>proc means data =CancerData n mean median std var min max maxdec=2;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run;</a:t>
            </a: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corr data=CancerData plots=matrix(histogram);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run;</a:t>
            </a: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princomp plots=all data=CancerData cov out=pca;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run;</a:t>
            </a: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princomp </a:t>
            </a:r>
            <a:r>
              <a:rPr lang="en-US" sz="800" dirty="0">
                <a:latin typeface="Avenir Book" charset="0"/>
                <a:ea typeface="Avenir Book" charset="0"/>
                <a:cs typeface="Avenir Book" charset="0"/>
              </a:rPr>
              <a:t>plots=all data=q out=pca;      </a:t>
            </a:r>
          </a:p>
          <a:p>
            <a:pPr marL="0" indent="0">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r>
              <a:rPr lang="en-US" sz="800" dirty="0" smtClean="0">
                <a:latin typeface="Avenir Book" charset="0"/>
                <a:ea typeface="Avenir Book" charset="0"/>
                <a:cs typeface="Avenir Book" charset="0"/>
              </a:rPr>
              <a:t>     </a:t>
            </a:r>
          </a:p>
          <a:p>
            <a:pPr marL="0" indent="0">
              <a:lnSpc>
                <a:spcPct val="100000"/>
              </a:lnSpc>
              <a:spcBef>
                <a:spcPts val="0"/>
              </a:spcBef>
              <a:buNone/>
            </a:pPr>
            <a:r>
              <a:rPr lang="en-US" sz="800" dirty="0" smtClean="0">
                <a:latin typeface="Avenir Book" charset="0"/>
                <a:ea typeface="Avenir Book" charset="0"/>
                <a:cs typeface="Avenir Book" charset="0"/>
              </a:rPr>
              <a:t>run;</a:t>
            </a: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gplot data=pca;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plot </a:t>
            </a:r>
            <a:r>
              <a:rPr lang="en-US" sz="800" dirty="0">
                <a:latin typeface="Avenir Book" charset="0"/>
                <a:ea typeface="Avenir Book" charset="0"/>
                <a:cs typeface="Avenir Book" charset="0"/>
              </a:rPr>
              <a:t>prin2*prin1=diagnosis;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run</a:t>
            </a:r>
            <a:r>
              <a:rPr lang="en-US" sz="800" dirty="0">
                <a:latin typeface="Avenir Book" charset="0"/>
                <a:ea typeface="Avenir Book" charset="0"/>
                <a:cs typeface="Avenir Book" charset="0"/>
              </a:rPr>
              <a:t>;</a:t>
            </a:r>
          </a:p>
        </p:txBody>
      </p:sp>
    </p:spTree>
    <p:extLst>
      <p:ext uri="{BB962C8B-B14F-4D97-AF65-F5344CB8AC3E}">
        <p14:creationId xmlns:p14="http://schemas.microsoft.com/office/powerpoint/2010/main" val="9014130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7038" y="606714"/>
            <a:ext cx="4843463" cy="171796"/>
          </a:xfrm>
        </p:spPr>
        <p:txBody>
          <a:bodyPr>
            <a:noAutofit/>
          </a:bodyPr>
          <a:lstStyle/>
          <a:p>
            <a:r>
              <a:rPr lang="en-US" sz="2000" dirty="0">
                <a:latin typeface="Avenir Book" charset="0"/>
                <a:ea typeface="Avenir Book" charset="0"/>
                <a:cs typeface="Avenir Book" charset="0"/>
              </a:rPr>
              <a:t>Sas code</a:t>
            </a:r>
          </a:p>
        </p:txBody>
      </p:sp>
      <p:pic>
        <p:nvPicPr>
          <p:cNvPr id="4" name="Picture 3"/>
          <p:cNvPicPr>
            <a:picLocks noChangeAspect="1"/>
          </p:cNvPicPr>
          <p:nvPr/>
        </p:nvPicPr>
        <p:blipFill>
          <a:blip r:embed="rId2"/>
          <a:stretch>
            <a:fillRect/>
          </a:stretch>
        </p:blipFill>
        <p:spPr>
          <a:xfrm>
            <a:off x="0" y="7181738"/>
            <a:ext cx="3526384" cy="1962262"/>
          </a:xfrm>
          <a:prstGeom prst="ellipse">
            <a:avLst/>
          </a:prstGeom>
          <a:ln>
            <a:noFill/>
          </a:ln>
          <a:effectLst>
            <a:softEdge rad="112500"/>
          </a:effectLst>
        </p:spPr>
      </p:pic>
      <p:sp>
        <p:nvSpPr>
          <p:cNvPr id="3" name="Content Placeholder 2"/>
          <p:cNvSpPr>
            <a:spLocks noGrp="1"/>
          </p:cNvSpPr>
          <p:nvPr>
            <p:ph idx="1"/>
          </p:nvPr>
        </p:nvSpPr>
        <p:spPr>
          <a:xfrm>
            <a:off x="1555751" y="1096010"/>
            <a:ext cx="4984750" cy="7730490"/>
          </a:xfrm>
        </p:spPr>
        <p:txBody>
          <a:bodyPr>
            <a:noAutofit/>
          </a:bodyPr>
          <a:lstStyle/>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Log Transform Variables</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data </a:t>
            </a:r>
            <a:r>
              <a:rPr lang="en-US" sz="800" dirty="0">
                <a:latin typeface="Avenir Book" charset="0"/>
                <a:ea typeface="Avenir Book" charset="0"/>
                <a:cs typeface="Avenir Book" charset="0"/>
              </a:rPr>
              <a:t>CancerDatalog; set </a:t>
            </a:r>
            <a:r>
              <a:rPr lang="en-US" sz="800" dirty="0" smtClean="0">
                <a:latin typeface="Avenir Book" charset="0"/>
                <a:ea typeface="Avenir Book" charset="0"/>
                <a:cs typeface="Avenir Book" charset="0"/>
              </a:rPr>
              <a:t>CancerData</a:t>
            </a:r>
          </a:p>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radius_mean = log(radius_mean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texture_mean </a:t>
            </a:r>
            <a:r>
              <a:rPr lang="en-US" sz="800" dirty="0">
                <a:latin typeface="Avenir Book" charset="0"/>
                <a:ea typeface="Avenir Book" charset="0"/>
                <a:cs typeface="Avenir Book" charset="0"/>
              </a:rPr>
              <a:t>= log(texture_mean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perimeter_mean </a:t>
            </a:r>
            <a:r>
              <a:rPr lang="en-US" sz="800" dirty="0">
                <a:latin typeface="Avenir Book" charset="0"/>
                <a:ea typeface="Avenir Book" charset="0"/>
                <a:cs typeface="Avenir Book" charset="0"/>
              </a:rPr>
              <a:t>= log(perimeter_mean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area_mean </a:t>
            </a:r>
            <a:r>
              <a:rPr lang="en-US" sz="800" dirty="0">
                <a:latin typeface="Avenir Book" charset="0"/>
                <a:ea typeface="Avenir Book" charset="0"/>
                <a:cs typeface="Avenir Book" charset="0"/>
              </a:rPr>
              <a:t>= log(area_mean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smoothness_mean </a:t>
            </a:r>
            <a:r>
              <a:rPr lang="en-US" sz="800" dirty="0">
                <a:latin typeface="Avenir Book" charset="0"/>
                <a:ea typeface="Avenir Book" charset="0"/>
                <a:cs typeface="Avenir Book" charset="0"/>
              </a:rPr>
              <a:t>= log(smoothness_mean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compactness_mean </a:t>
            </a:r>
            <a:r>
              <a:rPr lang="en-US" sz="800" dirty="0">
                <a:latin typeface="Avenir Book" charset="0"/>
                <a:ea typeface="Avenir Book" charset="0"/>
                <a:cs typeface="Avenir Book" charset="0"/>
              </a:rPr>
              <a:t>= log(compactness_mean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concavity_mean </a:t>
            </a:r>
            <a:r>
              <a:rPr lang="en-US" sz="800" dirty="0">
                <a:latin typeface="Avenir Book" charset="0"/>
                <a:ea typeface="Avenir Book" charset="0"/>
                <a:cs typeface="Avenir Book" charset="0"/>
              </a:rPr>
              <a:t>= log(concavity_mean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concave_points_mean </a:t>
            </a:r>
            <a:r>
              <a:rPr lang="en-US" sz="800" dirty="0">
                <a:latin typeface="Avenir Book" charset="0"/>
                <a:ea typeface="Avenir Book" charset="0"/>
                <a:cs typeface="Avenir Book" charset="0"/>
              </a:rPr>
              <a:t>= log(concave_points_mean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symmetry_mean </a:t>
            </a:r>
            <a:r>
              <a:rPr lang="en-US" sz="800" dirty="0">
                <a:latin typeface="Avenir Book" charset="0"/>
                <a:ea typeface="Avenir Book" charset="0"/>
                <a:cs typeface="Avenir Book" charset="0"/>
              </a:rPr>
              <a:t>= log(symmetry_mean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fractal_dimension_mean </a:t>
            </a:r>
            <a:r>
              <a:rPr lang="en-US" sz="800" dirty="0">
                <a:latin typeface="Avenir Book" charset="0"/>
                <a:ea typeface="Avenir Book" charset="0"/>
                <a:cs typeface="Avenir Book" charset="0"/>
              </a:rPr>
              <a:t>= log(fractal_dimension_mean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radius_se </a:t>
            </a:r>
            <a:r>
              <a:rPr lang="en-US" sz="800" dirty="0">
                <a:latin typeface="Avenir Book" charset="0"/>
                <a:ea typeface="Avenir Book" charset="0"/>
                <a:cs typeface="Avenir Book" charset="0"/>
              </a:rPr>
              <a:t>= log(radius_se);texture_se = log(texture_se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perimeter_se </a:t>
            </a:r>
            <a:r>
              <a:rPr lang="en-US" sz="800" dirty="0">
                <a:latin typeface="Avenir Book" charset="0"/>
                <a:ea typeface="Avenir Book" charset="0"/>
                <a:cs typeface="Avenir Book" charset="0"/>
              </a:rPr>
              <a:t>= log(perimeter_se);area_se = log(area_se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smoothness_se </a:t>
            </a:r>
            <a:r>
              <a:rPr lang="en-US" sz="800" dirty="0">
                <a:latin typeface="Avenir Book" charset="0"/>
                <a:ea typeface="Avenir Book" charset="0"/>
                <a:cs typeface="Avenir Book" charset="0"/>
              </a:rPr>
              <a:t>= log(smoothness_se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compactness_se </a:t>
            </a:r>
            <a:r>
              <a:rPr lang="en-US" sz="800" dirty="0">
                <a:latin typeface="Avenir Book" charset="0"/>
                <a:ea typeface="Avenir Book" charset="0"/>
                <a:cs typeface="Avenir Book" charset="0"/>
              </a:rPr>
              <a:t>= log(compactness_se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concavity_se </a:t>
            </a:r>
            <a:r>
              <a:rPr lang="en-US" sz="800" dirty="0">
                <a:latin typeface="Avenir Book" charset="0"/>
                <a:ea typeface="Avenir Book" charset="0"/>
                <a:cs typeface="Avenir Book" charset="0"/>
              </a:rPr>
              <a:t>= log(concavity_se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concave_points_se </a:t>
            </a:r>
            <a:r>
              <a:rPr lang="en-US" sz="800" dirty="0">
                <a:latin typeface="Avenir Book" charset="0"/>
                <a:ea typeface="Avenir Book" charset="0"/>
                <a:cs typeface="Avenir Book" charset="0"/>
              </a:rPr>
              <a:t>= log(concave_points_se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symmetry_se </a:t>
            </a:r>
            <a:r>
              <a:rPr lang="en-US" sz="800" dirty="0">
                <a:latin typeface="Avenir Book" charset="0"/>
                <a:ea typeface="Avenir Book" charset="0"/>
                <a:cs typeface="Avenir Book" charset="0"/>
              </a:rPr>
              <a:t>= log(symmetry_se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fractal_dimension_se </a:t>
            </a:r>
            <a:r>
              <a:rPr lang="en-US" sz="800" dirty="0">
                <a:latin typeface="Avenir Book" charset="0"/>
                <a:ea typeface="Avenir Book" charset="0"/>
                <a:cs typeface="Avenir Book" charset="0"/>
              </a:rPr>
              <a:t>= log(fractal_dimension_se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radius_worst </a:t>
            </a:r>
            <a:r>
              <a:rPr lang="en-US" sz="800" dirty="0">
                <a:latin typeface="Avenir Book" charset="0"/>
                <a:ea typeface="Avenir Book" charset="0"/>
                <a:cs typeface="Avenir Book" charset="0"/>
              </a:rPr>
              <a:t>= log(radius_worst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texture_worst </a:t>
            </a:r>
            <a:r>
              <a:rPr lang="en-US" sz="800" dirty="0">
                <a:latin typeface="Avenir Book" charset="0"/>
                <a:ea typeface="Avenir Book" charset="0"/>
                <a:cs typeface="Avenir Book" charset="0"/>
              </a:rPr>
              <a:t>= log(texture_worst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perimeter_worst </a:t>
            </a:r>
            <a:r>
              <a:rPr lang="en-US" sz="800" dirty="0">
                <a:latin typeface="Avenir Book" charset="0"/>
                <a:ea typeface="Avenir Book" charset="0"/>
                <a:cs typeface="Avenir Book" charset="0"/>
              </a:rPr>
              <a:t>= log(perimeter_worst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area_worst </a:t>
            </a:r>
            <a:r>
              <a:rPr lang="en-US" sz="800" dirty="0">
                <a:latin typeface="Avenir Book" charset="0"/>
                <a:ea typeface="Avenir Book" charset="0"/>
                <a:cs typeface="Avenir Book" charset="0"/>
              </a:rPr>
              <a:t>= log(area_worst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smoothness_worst </a:t>
            </a:r>
            <a:r>
              <a:rPr lang="en-US" sz="800" dirty="0">
                <a:latin typeface="Avenir Book" charset="0"/>
                <a:ea typeface="Avenir Book" charset="0"/>
                <a:cs typeface="Avenir Book" charset="0"/>
              </a:rPr>
              <a:t>= log(smoothness_worst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compactness_worst </a:t>
            </a:r>
            <a:r>
              <a:rPr lang="en-US" sz="800" dirty="0">
                <a:latin typeface="Avenir Book" charset="0"/>
                <a:ea typeface="Avenir Book" charset="0"/>
                <a:cs typeface="Avenir Book" charset="0"/>
              </a:rPr>
              <a:t>= log(compactness_worst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concavity_worst </a:t>
            </a:r>
            <a:r>
              <a:rPr lang="en-US" sz="800" dirty="0">
                <a:latin typeface="Avenir Book" charset="0"/>
                <a:ea typeface="Avenir Book" charset="0"/>
                <a:cs typeface="Avenir Book" charset="0"/>
              </a:rPr>
              <a:t>= </a:t>
            </a:r>
            <a:r>
              <a:rPr lang="en-US" sz="800" dirty="0" smtClean="0">
                <a:latin typeface="Avenir Book" charset="0"/>
                <a:ea typeface="Avenir Book" charset="0"/>
                <a:cs typeface="Avenir Book" charset="0"/>
              </a:rPr>
              <a:t>log(concavity_worst);</a:t>
            </a:r>
          </a:p>
          <a:p>
            <a:pPr marL="0" indent="0" algn="just">
              <a:lnSpc>
                <a:spcPct val="100000"/>
              </a:lnSpc>
              <a:spcBef>
                <a:spcPts val="0"/>
              </a:spcBef>
              <a:buNone/>
            </a:pPr>
            <a:r>
              <a:rPr lang="en-US" sz="800" dirty="0" smtClean="0">
                <a:latin typeface="Avenir Book" charset="0"/>
                <a:ea typeface="Avenir Book" charset="0"/>
                <a:cs typeface="Avenir Book" charset="0"/>
              </a:rPr>
              <a:t>concave_points_worst </a:t>
            </a:r>
            <a:r>
              <a:rPr lang="en-US" sz="800" dirty="0">
                <a:latin typeface="Avenir Book" charset="0"/>
                <a:ea typeface="Avenir Book" charset="0"/>
                <a:cs typeface="Avenir Book" charset="0"/>
              </a:rPr>
              <a:t>= log(concave_points_worst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symmetry_worst </a:t>
            </a:r>
            <a:r>
              <a:rPr lang="en-US" sz="800" dirty="0">
                <a:latin typeface="Avenir Book" charset="0"/>
                <a:ea typeface="Avenir Book" charset="0"/>
                <a:cs typeface="Avenir Book" charset="0"/>
              </a:rPr>
              <a:t>= log(symmetry_worst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fractal_dimension_worst </a:t>
            </a:r>
            <a:r>
              <a:rPr lang="en-US" sz="800" dirty="0">
                <a:latin typeface="Avenir Book" charset="0"/>
                <a:ea typeface="Avenir Book" charset="0"/>
                <a:cs typeface="Avenir Book" charset="0"/>
              </a:rPr>
              <a:t>= log(fractal_dimension_worst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a:latin typeface="Avenir Book" charset="0"/>
                <a:ea typeface="Avenir Book" charset="0"/>
                <a:cs typeface="Avenir Book" charset="0"/>
              </a:rPr>
              <a:t>/*Check for normality - plots - review outliers</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"Variable Matrix of Cancer Data Set (Log Transformed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means data =CancerDatalog n mean median std var min max maxdec=2;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run</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corr data=CancerDatalog plots=matrix(histogram);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a:latin typeface="Avenir Book" charset="0"/>
              <a:ea typeface="Avenir Book" charset="0"/>
              <a:cs typeface="Avenir Book" charset="0"/>
            </a:endParaRPr>
          </a:p>
        </p:txBody>
      </p:sp>
    </p:spTree>
    <p:extLst>
      <p:ext uri="{BB962C8B-B14F-4D97-AF65-F5344CB8AC3E}">
        <p14:creationId xmlns:p14="http://schemas.microsoft.com/office/powerpoint/2010/main" val="1433596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4045" y="602167"/>
            <a:ext cx="4843463" cy="171796"/>
          </a:xfrm>
        </p:spPr>
        <p:txBody>
          <a:bodyPr>
            <a:noAutofit/>
          </a:bodyPr>
          <a:lstStyle/>
          <a:p>
            <a:r>
              <a:rPr lang="en-US" sz="2000" dirty="0">
                <a:latin typeface="Avenir Book" charset="0"/>
                <a:ea typeface="Avenir Book" charset="0"/>
                <a:cs typeface="Avenir Book" charset="0"/>
              </a:rPr>
              <a:t>Sas code</a:t>
            </a:r>
          </a:p>
        </p:txBody>
      </p:sp>
      <p:pic>
        <p:nvPicPr>
          <p:cNvPr id="4" name="Picture 3"/>
          <p:cNvPicPr>
            <a:picLocks noChangeAspect="1"/>
          </p:cNvPicPr>
          <p:nvPr/>
        </p:nvPicPr>
        <p:blipFill>
          <a:blip r:embed="rId2"/>
          <a:stretch>
            <a:fillRect/>
          </a:stretch>
        </p:blipFill>
        <p:spPr>
          <a:xfrm>
            <a:off x="0" y="7181738"/>
            <a:ext cx="3526384" cy="1962262"/>
          </a:xfrm>
          <a:prstGeom prst="ellipse">
            <a:avLst/>
          </a:prstGeom>
          <a:ln>
            <a:noFill/>
          </a:ln>
          <a:effectLst>
            <a:softEdge rad="112500"/>
          </a:effectLst>
        </p:spPr>
      </p:pic>
      <p:sp>
        <p:nvSpPr>
          <p:cNvPr id="3" name="Content Placeholder 2"/>
          <p:cNvSpPr>
            <a:spLocks noGrp="1"/>
          </p:cNvSpPr>
          <p:nvPr>
            <p:ph idx="1"/>
          </p:nvPr>
        </p:nvSpPr>
        <p:spPr>
          <a:xfrm>
            <a:off x="1455893" y="1126240"/>
            <a:ext cx="4914900" cy="5395913"/>
          </a:xfrm>
        </p:spPr>
        <p:txBody>
          <a:bodyPr>
            <a:noAutofit/>
          </a:bodyPr>
          <a:lstStyle/>
          <a:p>
            <a:pPr marL="0" indent="0" algn="just">
              <a:lnSpc>
                <a:spcPct val="100000"/>
              </a:lnSpc>
              <a:spcBef>
                <a:spcPts val="0"/>
              </a:spcBef>
              <a:buNone/>
            </a:pPr>
            <a:r>
              <a:rPr lang="en-US" sz="800" dirty="0" smtClean="0">
                <a:latin typeface="Avenir Book" charset="0"/>
                <a:ea typeface="Avenir Book" charset="0"/>
                <a:cs typeface="Avenir Book" charset="0"/>
              </a:rPr>
              <a:t>Use </a:t>
            </a:r>
            <a:r>
              <a:rPr lang="en-US" sz="800" dirty="0">
                <a:latin typeface="Avenir Book" charset="0"/>
                <a:ea typeface="Avenir Book" charset="0"/>
                <a:cs typeface="Avenir Book" charset="0"/>
              </a:rPr>
              <a:t>corr or covar matrix?;title "Covariant Matrix of Cancer Data Set (Log Transformed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princomp plots=all data=CancerDatalog cov out=pca;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"Correlation Matrix of Cancer Data Set by Diagnosis(Log Transformed)";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a:t>
            </a:r>
            <a:r>
              <a:rPr lang="en-US" sz="800" dirty="0" smtClean="0">
                <a:latin typeface="Avenir Book" charset="0"/>
                <a:ea typeface="Avenir Book" charset="0"/>
                <a:cs typeface="Avenir Book" charset="0"/>
              </a:rPr>
              <a:t>fractal_dimension_worst;</a:t>
            </a: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id diagnosis;      </a:t>
            </a: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title "Plot of Principle Components Cancer Data Set by Diagnosis (Log Transformed)";      </a:t>
            </a:r>
          </a:p>
          <a:p>
            <a:pPr marL="0" indent="0" algn="just">
              <a:lnSpc>
                <a:spcPct val="100000"/>
              </a:lnSpc>
              <a:spcBef>
                <a:spcPts val="0"/>
              </a:spcBef>
              <a:buNone/>
            </a:pPr>
            <a:r>
              <a:rPr lang="en-US" sz="800" dirty="0" smtClean="0">
                <a:latin typeface="Avenir Book" charset="0"/>
                <a:ea typeface="Avenir Book" charset="0"/>
                <a:cs typeface="Avenir Book" charset="0"/>
              </a:rPr>
              <a:t>proc gplot data=pca;	  </a:t>
            </a:r>
          </a:p>
          <a:p>
            <a:pPr marL="0" indent="0" algn="just">
              <a:lnSpc>
                <a:spcPct val="100000"/>
              </a:lnSpc>
              <a:spcBef>
                <a:spcPts val="0"/>
              </a:spcBef>
              <a:buNone/>
            </a:pPr>
            <a:r>
              <a:rPr lang="en-US" sz="800" dirty="0" smtClean="0">
                <a:latin typeface="Avenir Book" charset="0"/>
                <a:ea typeface="Avenir Book" charset="0"/>
                <a:cs typeface="Avenir Book" charset="0"/>
              </a:rPr>
              <a:t>plot prin2*prin1=diagnosis;	  </a:t>
            </a:r>
          </a:p>
          <a:p>
            <a:pPr marL="0" indent="0" algn="just">
              <a:lnSpc>
                <a:spcPct val="100000"/>
              </a:lnSpc>
              <a:spcBef>
                <a:spcPts val="0"/>
              </a:spcBef>
              <a:buNone/>
            </a:pPr>
            <a:r>
              <a:rPr lang="en-US" sz="800" dirty="0" smtClean="0">
                <a:latin typeface="Avenir Book" charset="0"/>
                <a:ea typeface="Avenir Book" charset="0"/>
                <a:cs typeface="Avenir Book" charset="0"/>
              </a:rPr>
              <a:t>run;</a:t>
            </a:r>
            <a:endParaRPr lang="en-US" sz="800" dirty="0">
              <a:latin typeface="Avenir Book" charset="0"/>
              <a:ea typeface="Avenir Book" charset="0"/>
              <a:cs typeface="Avenir Book" charset="0"/>
            </a:endParaRP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Standardize Select Variables</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data </a:t>
            </a:r>
            <a:r>
              <a:rPr lang="en-US" sz="800" dirty="0">
                <a:latin typeface="Avenir Book" charset="0"/>
                <a:ea typeface="Avenir Book" charset="0"/>
                <a:cs typeface="Avenir Book" charset="0"/>
              </a:rPr>
              <a:t>STDCancerData; set CancerData</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radius_mean </a:t>
            </a:r>
            <a:r>
              <a:rPr lang="en-US" sz="800" dirty="0">
                <a:latin typeface="Avenir Book" charset="0"/>
                <a:ea typeface="Avenir Book" charset="0"/>
                <a:cs typeface="Avenir Book" charset="0"/>
              </a:rPr>
              <a:t>= (radius_mean/10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texture_mean </a:t>
            </a:r>
            <a:r>
              <a:rPr lang="en-US" sz="800" dirty="0">
                <a:latin typeface="Avenir Book" charset="0"/>
                <a:ea typeface="Avenir Book" charset="0"/>
                <a:cs typeface="Avenir Book" charset="0"/>
              </a:rPr>
              <a:t>= (texture_mean/10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perimeter_mean </a:t>
            </a:r>
            <a:r>
              <a:rPr lang="en-US" sz="800" dirty="0">
                <a:latin typeface="Avenir Book" charset="0"/>
                <a:ea typeface="Avenir Book" charset="0"/>
                <a:cs typeface="Avenir Book" charset="0"/>
              </a:rPr>
              <a:t>= (perimeter_mean/100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area_mean </a:t>
            </a:r>
            <a:r>
              <a:rPr lang="en-US" sz="800" dirty="0">
                <a:latin typeface="Avenir Book" charset="0"/>
                <a:ea typeface="Avenir Book" charset="0"/>
                <a:cs typeface="Avenir Book" charset="0"/>
              </a:rPr>
              <a:t>= (area_mean/1000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texture_se </a:t>
            </a:r>
            <a:r>
              <a:rPr lang="en-US" sz="800" dirty="0">
                <a:latin typeface="Avenir Book" charset="0"/>
                <a:ea typeface="Avenir Book" charset="0"/>
                <a:cs typeface="Avenir Book" charset="0"/>
              </a:rPr>
              <a:t>= (texture_se/10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perimeter_se </a:t>
            </a:r>
            <a:r>
              <a:rPr lang="en-US" sz="800" dirty="0">
                <a:latin typeface="Avenir Book" charset="0"/>
                <a:ea typeface="Avenir Book" charset="0"/>
                <a:cs typeface="Avenir Book" charset="0"/>
              </a:rPr>
              <a:t>= (perimeter_se/10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area_se </a:t>
            </a:r>
            <a:r>
              <a:rPr lang="en-US" sz="800" dirty="0">
                <a:latin typeface="Avenir Book" charset="0"/>
                <a:ea typeface="Avenir Book" charset="0"/>
                <a:cs typeface="Avenir Book" charset="0"/>
              </a:rPr>
              <a:t>= (area_se/100);</a:t>
            </a:r>
            <a:r>
              <a:rPr lang="en-US" sz="800" dirty="0" smtClean="0">
                <a:latin typeface="Avenir Book" charset="0"/>
                <a:ea typeface="Avenir Book" charset="0"/>
                <a:cs typeface="Avenir Book" charset="0"/>
              </a:rPr>
              <a:t>r</a:t>
            </a:r>
          </a:p>
          <a:p>
            <a:pPr marL="0" indent="0" algn="just">
              <a:lnSpc>
                <a:spcPct val="100000"/>
              </a:lnSpc>
              <a:spcBef>
                <a:spcPts val="0"/>
              </a:spcBef>
              <a:buNone/>
            </a:pPr>
            <a:r>
              <a:rPr lang="en-US" sz="800" dirty="0" smtClean="0">
                <a:latin typeface="Avenir Book" charset="0"/>
                <a:ea typeface="Avenir Book" charset="0"/>
                <a:cs typeface="Avenir Book" charset="0"/>
              </a:rPr>
              <a:t>adius_worst </a:t>
            </a:r>
            <a:r>
              <a:rPr lang="en-US" sz="800" dirty="0">
                <a:latin typeface="Avenir Book" charset="0"/>
                <a:ea typeface="Avenir Book" charset="0"/>
                <a:cs typeface="Avenir Book" charset="0"/>
              </a:rPr>
              <a:t>= (radius_worst/100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texture_worst </a:t>
            </a:r>
            <a:r>
              <a:rPr lang="en-US" sz="800" dirty="0">
                <a:latin typeface="Avenir Book" charset="0"/>
                <a:ea typeface="Avenir Book" charset="0"/>
                <a:cs typeface="Avenir Book" charset="0"/>
              </a:rPr>
              <a:t>= (texture_worst/100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perimeter_worst </a:t>
            </a:r>
            <a:r>
              <a:rPr lang="en-US" sz="800" dirty="0">
                <a:latin typeface="Avenir Book" charset="0"/>
                <a:ea typeface="Avenir Book" charset="0"/>
                <a:cs typeface="Avenir Book" charset="0"/>
              </a:rPr>
              <a:t>= (perimeter_worst/100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area_worst </a:t>
            </a:r>
            <a:r>
              <a:rPr lang="en-US" sz="800" dirty="0">
                <a:latin typeface="Avenir Book" charset="0"/>
                <a:ea typeface="Avenir Book" charset="0"/>
                <a:cs typeface="Avenir Book" charset="0"/>
              </a:rPr>
              <a:t>= (area_worst/1000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Check for normality - plots - review outliers</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"Variable Matrix of Cancer Data Set (Standardized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means data =STDCancerData n mean median std var min max maxdec=2;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run</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p:txBody>
      </p:sp>
    </p:spTree>
    <p:extLst>
      <p:ext uri="{BB962C8B-B14F-4D97-AF65-F5344CB8AC3E}">
        <p14:creationId xmlns:p14="http://schemas.microsoft.com/office/powerpoint/2010/main" val="1833877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330" y="3702460"/>
            <a:ext cx="4843463" cy="727328"/>
          </a:xfrm>
        </p:spPr>
        <p:txBody>
          <a:bodyPr/>
          <a:lstStyle/>
          <a:p>
            <a:r>
              <a:rPr lang="en-US" b="1" dirty="0" smtClean="0">
                <a:solidFill>
                  <a:srgbClr val="FF0000"/>
                </a:solidFill>
              </a:rPr>
              <a:t>Team 2</a:t>
            </a:r>
            <a:endParaRPr lang="en-US" b="1" dirty="0">
              <a:solidFill>
                <a:srgbClr val="FF0000"/>
              </a:solidFill>
            </a:endParaRPr>
          </a:p>
        </p:txBody>
      </p:sp>
      <p:sp>
        <p:nvSpPr>
          <p:cNvPr id="3" name="Content Placeholder 2"/>
          <p:cNvSpPr>
            <a:spLocks noGrp="1"/>
          </p:cNvSpPr>
          <p:nvPr>
            <p:ph idx="1"/>
          </p:nvPr>
        </p:nvSpPr>
        <p:spPr>
          <a:xfrm>
            <a:off x="5096176" y="4429788"/>
            <a:ext cx="1613609" cy="815477"/>
          </a:xfrm>
        </p:spPr>
        <p:txBody>
          <a:bodyPr>
            <a:normAutofit fontScale="85000" lnSpcReduction="10000"/>
          </a:bodyPr>
          <a:lstStyle/>
          <a:p>
            <a:pPr marL="0" indent="0" algn="r">
              <a:buNone/>
            </a:pPr>
            <a:r>
              <a:rPr lang="en-US" dirty="0" smtClean="0">
                <a:latin typeface="Avenir Book" charset="0"/>
                <a:ea typeface="Avenir Book" charset="0"/>
                <a:cs typeface="Avenir Book" charset="0"/>
              </a:rPr>
              <a:t>Ranga Nagarajan</a:t>
            </a:r>
          </a:p>
          <a:p>
            <a:pPr marL="0" indent="0" algn="r">
              <a:buNone/>
            </a:pPr>
            <a:r>
              <a:rPr lang="en-US" dirty="0" smtClean="0">
                <a:latin typeface="Avenir Book" charset="0"/>
                <a:ea typeface="Avenir Book" charset="0"/>
                <a:cs typeface="Avenir Book" charset="0"/>
              </a:rPr>
              <a:t>Rob Rivens</a:t>
            </a:r>
          </a:p>
          <a:p>
            <a:pPr marL="0" indent="0" algn="r">
              <a:buNone/>
            </a:pPr>
            <a:r>
              <a:rPr lang="en-US" dirty="0" smtClean="0">
                <a:latin typeface="Avenir Book" charset="0"/>
                <a:ea typeface="Avenir Book" charset="0"/>
                <a:cs typeface="Avenir Book" charset="0"/>
              </a:rPr>
              <a:t>Adam Tschannen</a:t>
            </a:r>
            <a:endParaRPr lang="en-US" dirty="0">
              <a:latin typeface="Avenir Book" charset="0"/>
              <a:ea typeface="Avenir Book" charset="0"/>
              <a:cs typeface="Avenir Book" charset="0"/>
            </a:endParaRPr>
          </a:p>
        </p:txBody>
      </p:sp>
      <p:sp>
        <p:nvSpPr>
          <p:cNvPr id="5" name="Rectangle 4"/>
          <p:cNvSpPr/>
          <p:nvPr/>
        </p:nvSpPr>
        <p:spPr>
          <a:xfrm>
            <a:off x="1554480" y="3241521"/>
            <a:ext cx="5303521" cy="265457"/>
          </a:xfrm>
          <a:prstGeom prst="rect">
            <a:avLst/>
          </a:prstGeom>
        </p:spPr>
        <p:txBody>
          <a:bodyPr wrap="square">
            <a:spAutoFit/>
          </a:bodyPr>
          <a:lstStyle/>
          <a:p>
            <a:pPr algn="r"/>
            <a:r>
              <a:rPr lang="en-US" sz="1125" dirty="0">
                <a:latin typeface="Avenir Book" charset="0"/>
                <a:ea typeface="Avenir Book" charset="0"/>
                <a:cs typeface="Avenir Book" charset="0"/>
              </a:rPr>
              <a:t>MSDS 6372 - 402 Applied Statistics: Inference and Modeling, Project II</a:t>
            </a:r>
          </a:p>
        </p:txBody>
      </p:sp>
      <p:pic>
        <p:nvPicPr>
          <p:cNvPr id="6" name="Picture 5"/>
          <p:cNvPicPr>
            <a:picLocks noChangeAspect="1"/>
          </p:cNvPicPr>
          <p:nvPr/>
        </p:nvPicPr>
        <p:blipFill>
          <a:blip r:embed="rId2"/>
          <a:stretch>
            <a:fillRect/>
          </a:stretch>
        </p:blipFill>
        <p:spPr>
          <a:xfrm>
            <a:off x="4253947" y="216351"/>
            <a:ext cx="2519845" cy="2416398"/>
          </a:xfrm>
          <a:prstGeom prst="ellipse">
            <a:avLst/>
          </a:prstGeom>
          <a:ln>
            <a:noFill/>
          </a:ln>
          <a:effectLst>
            <a:softEdge rad="112500"/>
          </a:effectLst>
        </p:spPr>
      </p:pic>
      <p:pic>
        <p:nvPicPr>
          <p:cNvPr id="7" name="Picture 6"/>
          <p:cNvPicPr>
            <a:picLocks noChangeAspect="1"/>
          </p:cNvPicPr>
          <p:nvPr/>
        </p:nvPicPr>
        <p:blipFill>
          <a:blip r:embed="rId2"/>
          <a:stretch>
            <a:fillRect/>
          </a:stretch>
        </p:blipFill>
        <p:spPr>
          <a:xfrm rot="19341823" flipH="1">
            <a:off x="91170" y="7133872"/>
            <a:ext cx="1959548" cy="1984236"/>
          </a:xfrm>
          <a:prstGeom prst="ellipse">
            <a:avLst/>
          </a:prstGeom>
          <a:ln>
            <a:noFill/>
          </a:ln>
          <a:effectLst>
            <a:softEdge rad="112500"/>
          </a:effectLst>
        </p:spPr>
      </p:pic>
    </p:spTree>
    <p:extLst>
      <p:ext uri="{BB962C8B-B14F-4D97-AF65-F5344CB8AC3E}">
        <p14:creationId xmlns:p14="http://schemas.microsoft.com/office/powerpoint/2010/main" val="10674007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4045" y="602167"/>
            <a:ext cx="4843463" cy="171796"/>
          </a:xfrm>
        </p:spPr>
        <p:txBody>
          <a:bodyPr>
            <a:noAutofit/>
          </a:bodyPr>
          <a:lstStyle/>
          <a:p>
            <a:r>
              <a:rPr lang="en-US" sz="2000" dirty="0">
                <a:latin typeface="Avenir Book" charset="0"/>
                <a:ea typeface="Avenir Book" charset="0"/>
                <a:cs typeface="Avenir Book" charset="0"/>
              </a:rPr>
              <a:t>Sas code</a:t>
            </a:r>
          </a:p>
        </p:txBody>
      </p:sp>
      <p:pic>
        <p:nvPicPr>
          <p:cNvPr id="4" name="Picture 3"/>
          <p:cNvPicPr>
            <a:picLocks noChangeAspect="1"/>
          </p:cNvPicPr>
          <p:nvPr/>
        </p:nvPicPr>
        <p:blipFill>
          <a:blip r:embed="rId2"/>
          <a:stretch>
            <a:fillRect/>
          </a:stretch>
        </p:blipFill>
        <p:spPr>
          <a:xfrm>
            <a:off x="0" y="7181738"/>
            <a:ext cx="3526384" cy="1962262"/>
          </a:xfrm>
          <a:prstGeom prst="ellipse">
            <a:avLst/>
          </a:prstGeom>
          <a:ln>
            <a:noFill/>
          </a:ln>
          <a:effectLst>
            <a:softEdge rad="112500"/>
          </a:effectLst>
        </p:spPr>
      </p:pic>
      <p:sp>
        <p:nvSpPr>
          <p:cNvPr id="3" name="Content Placeholder 2"/>
          <p:cNvSpPr>
            <a:spLocks noGrp="1"/>
          </p:cNvSpPr>
          <p:nvPr>
            <p:ph idx="1"/>
          </p:nvPr>
        </p:nvSpPr>
        <p:spPr>
          <a:xfrm>
            <a:off x="2040747" y="817403"/>
            <a:ext cx="4280550" cy="7266862"/>
          </a:xfrm>
        </p:spPr>
        <p:txBody>
          <a:bodyPr>
            <a:noAutofit/>
          </a:bodyPr>
          <a:lstStyle/>
          <a:p>
            <a:pPr marL="0" indent="0" algn="just">
              <a:lnSpc>
                <a:spcPct val="100000"/>
              </a:lnSpc>
              <a:spcBef>
                <a:spcPts val="0"/>
              </a:spcBef>
              <a:buNone/>
            </a:pP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a:latin typeface="Avenir Book" charset="0"/>
                <a:ea typeface="Avenir Book" charset="0"/>
                <a:cs typeface="Avenir Book" charset="0"/>
              </a:rPr>
              <a:t>proc corr data=STDCancerData plots=matrix(histogram</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run</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Use </a:t>
            </a:r>
            <a:r>
              <a:rPr lang="en-US" sz="800" dirty="0">
                <a:latin typeface="Avenir Book" charset="0"/>
                <a:ea typeface="Avenir Book" charset="0"/>
                <a:cs typeface="Avenir Book" charset="0"/>
              </a:rPr>
              <a:t>corr or covar matrix</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"Covariant Matrix of Cancer Data Set (Standardized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princomp plots=all data=STDCancerData cov out=pca;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run</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"Correlation Matrix of Cancer Data Set by Diagnosis(Standardized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princomp plots=all data=STDCancerData out=pca;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run</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"Plot of Principle Components Cancer Data Set by Diagnosis (Standardized))";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gplot data=pca;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plot </a:t>
            </a:r>
            <a:r>
              <a:rPr lang="en-US" sz="800" dirty="0">
                <a:latin typeface="Avenir Book" charset="0"/>
                <a:ea typeface="Avenir Book" charset="0"/>
                <a:cs typeface="Avenir Book" charset="0"/>
              </a:rPr>
              <a:t>prin2*prin1=diagnosis;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Identify Principle Data - </a:t>
            </a:r>
            <a:r>
              <a:rPr lang="en-US" sz="800" dirty="0" smtClean="0">
                <a:latin typeface="Avenir Book" charset="0"/>
                <a:ea typeface="Avenir Book" charset="0"/>
                <a:cs typeface="Avenir Book" charset="0"/>
              </a:rPr>
              <a:t>9 </a:t>
            </a:r>
            <a:r>
              <a:rPr lang="en-US" sz="800" dirty="0">
                <a:latin typeface="Avenir Book" charset="0"/>
                <a:ea typeface="Avenir Book" charset="0"/>
                <a:cs typeface="Avenir Book" charset="0"/>
              </a:rPr>
              <a:t>Components</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princomp data=CancerDatalog out=CancerDataPrinComp;run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pls data = CancerDataPrinComp method = pcr </a:t>
            </a:r>
            <a:r>
              <a:rPr lang="en-US" sz="800" dirty="0" smtClean="0">
                <a:latin typeface="Avenir Book" charset="0"/>
                <a:ea typeface="Avenir Book" charset="0"/>
                <a:cs typeface="Avenir Book" charset="0"/>
              </a:rPr>
              <a:t>nfact=9;</a:t>
            </a:r>
          </a:p>
          <a:p>
            <a:pPr marL="0" indent="0" algn="just">
              <a:lnSpc>
                <a:spcPct val="100000"/>
              </a:lnSpc>
              <a:spcBef>
                <a:spcPts val="0"/>
              </a:spcBef>
              <a:buNone/>
            </a:pPr>
            <a:r>
              <a:rPr lang="en-US" sz="800" dirty="0" smtClean="0">
                <a:latin typeface="Avenir Book" charset="0"/>
                <a:ea typeface="Avenir Book" charset="0"/>
                <a:cs typeface="Avenir Book" charset="0"/>
              </a:rPr>
              <a:t>model </a:t>
            </a:r>
            <a:r>
              <a:rPr lang="en-US" sz="800" dirty="0">
                <a:latin typeface="Avenir Book" charset="0"/>
                <a:ea typeface="Avenir Book" charset="0"/>
                <a:cs typeface="Avenir Book" charset="0"/>
              </a:rPr>
              <a:t>Binary_Diagnosis = 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Run LDA</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"Linear Discriminate Analysis - Wisconsin Cancer Cells Diagnostic Data Set (Log Transformed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discrim data = CancerDataPrinComp pool=test crossvalidate testdata=CancerDatalog testout=a;class diagnosis;var radius_mean area_mean smoothness_worst compactness_se concavity_mean concave_points_worst symmetry_se fractal_dimension_mean texture_worst fractal_dimension_worst perimeter_se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run</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print</a:t>
            </a:r>
            <a:r>
              <a:rPr lang="en-US" sz="800" dirty="0">
                <a:latin typeface="Avenir Book" charset="0"/>
                <a:ea typeface="Avenir Book" charset="0"/>
                <a:cs typeface="Avenir Book" charset="0"/>
              </a:rPr>
              <a:t>; /*Run LDA w unequal priors*/ title "Linear Discriminate Analysis - Wisconsin Cancer Cells Diagnostic Data Set (Standardized) w/Unequal Priors"; proc </a:t>
            </a:r>
            <a:r>
              <a:rPr lang="en-US" sz="800" dirty="0" err="1">
                <a:latin typeface="Avenir Book" charset="0"/>
                <a:ea typeface="Avenir Book" charset="0"/>
                <a:cs typeface="Avenir Book" charset="0"/>
              </a:rPr>
              <a:t>discrim</a:t>
            </a:r>
            <a:r>
              <a:rPr lang="en-US" sz="800" dirty="0">
                <a:latin typeface="Avenir Book" charset="0"/>
                <a:ea typeface="Avenir Book" charset="0"/>
                <a:cs typeface="Avenir Book" charset="0"/>
              </a:rPr>
              <a:t> data = </a:t>
            </a:r>
            <a:r>
              <a:rPr lang="en-US" sz="800" dirty="0" err="1">
                <a:latin typeface="Avenir Book" charset="0"/>
                <a:ea typeface="Avenir Book" charset="0"/>
                <a:cs typeface="Avenir Book" charset="0"/>
              </a:rPr>
              <a:t>CancerDataPrinComp</a:t>
            </a:r>
            <a:r>
              <a:rPr lang="en-US" sz="800" dirty="0">
                <a:latin typeface="Avenir Book" charset="0"/>
                <a:ea typeface="Avenir Book" charset="0"/>
                <a:cs typeface="Avenir Book" charset="0"/>
              </a:rPr>
              <a:t> pool=test </a:t>
            </a:r>
            <a:r>
              <a:rPr lang="en-US" sz="800" dirty="0" err="1">
                <a:latin typeface="Avenir Book" charset="0"/>
                <a:ea typeface="Avenir Book" charset="0"/>
                <a:cs typeface="Avenir Book" charset="0"/>
              </a:rPr>
              <a:t>crossvalidate</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testdata</a:t>
            </a:r>
            <a:r>
              <a:rPr lang="en-US" sz="800" dirty="0">
                <a:latin typeface="Avenir Book" charset="0"/>
                <a:ea typeface="Avenir Book" charset="0"/>
                <a:cs typeface="Avenir Book" charset="0"/>
              </a:rPr>
              <a:t>=</a:t>
            </a:r>
            <a:r>
              <a:rPr lang="en-US" sz="800" dirty="0" err="1">
                <a:latin typeface="Avenir Book" charset="0"/>
                <a:ea typeface="Avenir Book" charset="0"/>
                <a:cs typeface="Avenir Book" charset="0"/>
              </a:rPr>
              <a:t>STDCancerData</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testout</a:t>
            </a:r>
            <a:r>
              <a:rPr lang="en-US" sz="800" dirty="0">
                <a:latin typeface="Avenir Book" charset="0"/>
                <a:ea typeface="Avenir Book" charset="0"/>
                <a:cs typeface="Avenir Book" charset="0"/>
              </a:rPr>
              <a:t>=a; class diagnosis; </a:t>
            </a:r>
            <a:r>
              <a:rPr lang="en-US" sz="800" dirty="0" err="1">
                <a:latin typeface="Avenir Book" charset="0"/>
                <a:ea typeface="Avenir Book" charset="0"/>
                <a:cs typeface="Avenir Book" charset="0"/>
              </a:rPr>
              <a:t>var</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radius_mean</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area_mean</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smoothness_worst</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compactness_se</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concavity_mean</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concave_points_worst</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symmetry_se</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fractal_dimension_mean</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texture_worst</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fractal_dimension_worst</a:t>
            </a:r>
            <a:r>
              <a:rPr lang="en-US" sz="800" dirty="0">
                <a:latin typeface="Avenir Book" charset="0"/>
                <a:ea typeface="Avenir Book" charset="0"/>
                <a:cs typeface="Avenir Book" charset="0"/>
              </a:rPr>
              <a:t> </a:t>
            </a:r>
            <a:r>
              <a:rPr lang="en-US" sz="800" dirty="0" err="1">
                <a:latin typeface="Avenir Book" charset="0"/>
                <a:ea typeface="Avenir Book" charset="0"/>
                <a:cs typeface="Avenir Book" charset="0"/>
              </a:rPr>
              <a:t>perimeter_se</a:t>
            </a:r>
            <a:r>
              <a:rPr lang="en-US" sz="800" dirty="0">
                <a:latin typeface="Avenir Book" charset="0"/>
                <a:ea typeface="Avenir Book" charset="0"/>
                <a:cs typeface="Avenir Book" charset="0"/>
              </a:rPr>
              <a:t>; priors "B"=.63 "M"=.37; run; proc print; run;</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run</a:t>
            </a:r>
            <a:r>
              <a:rPr lang="en-US" sz="800" dirty="0">
                <a:latin typeface="Avenir Book" charset="0"/>
                <a:ea typeface="Avenir Book" charset="0"/>
                <a:cs typeface="Avenir Book" charset="0"/>
              </a:rPr>
              <a:t>; </a:t>
            </a:r>
            <a:endParaRPr lang="en-US" sz="800" dirty="0" smtClean="0">
              <a:latin typeface="Avenir Book" charset="0"/>
              <a:ea typeface="Avenir Book" charset="0"/>
              <a:cs typeface="Avenir Book" charset="0"/>
            </a:endParaRPr>
          </a:p>
        </p:txBody>
      </p:sp>
    </p:spTree>
    <p:extLst>
      <p:ext uri="{BB962C8B-B14F-4D97-AF65-F5344CB8AC3E}">
        <p14:creationId xmlns:p14="http://schemas.microsoft.com/office/powerpoint/2010/main" val="798854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881" y="1683571"/>
            <a:ext cx="4843463" cy="175158"/>
          </a:xfrm>
        </p:spPr>
        <p:txBody>
          <a:bodyPr>
            <a:noAutofit/>
          </a:bodyPr>
          <a:lstStyle/>
          <a:p>
            <a:r>
              <a:rPr lang="en-US" sz="2000" dirty="0">
                <a:latin typeface="Avenir Book" charset="0"/>
                <a:ea typeface="Avenir Book" charset="0"/>
                <a:cs typeface="Avenir Book" charset="0"/>
              </a:rPr>
              <a:t>References</a:t>
            </a:r>
          </a:p>
        </p:txBody>
      </p:sp>
      <p:sp>
        <p:nvSpPr>
          <p:cNvPr id="3" name="Content Placeholder 2"/>
          <p:cNvSpPr>
            <a:spLocks noGrp="1"/>
          </p:cNvSpPr>
          <p:nvPr>
            <p:ph idx="1"/>
          </p:nvPr>
        </p:nvSpPr>
        <p:spPr>
          <a:xfrm>
            <a:off x="367259" y="2113077"/>
            <a:ext cx="5868649" cy="3373321"/>
          </a:xfrm>
        </p:spPr>
        <p:txBody>
          <a:bodyPr>
            <a:normAutofit/>
          </a:bodyPr>
          <a:lstStyle/>
          <a:p>
            <a:pPr marL="0" indent="0">
              <a:buNone/>
            </a:pPr>
            <a:r>
              <a:rPr lang="en-US" sz="1100" baseline="30000" dirty="0"/>
              <a:t>1 </a:t>
            </a:r>
            <a:r>
              <a:rPr lang="en-US" sz="1100" dirty="0">
                <a:hlinkClick r:id="rId2"/>
              </a:rPr>
              <a:t>https://</a:t>
            </a:r>
            <a:r>
              <a:rPr lang="en-US" sz="1100" dirty="0" smtClean="0">
                <a:hlinkClick r:id="rId2"/>
              </a:rPr>
              <a:t>www.cancer.org/cancer/breast-cancer/about/what-is-breast-cancer.html</a:t>
            </a:r>
            <a:endParaRPr lang="en-US" sz="1100" dirty="0"/>
          </a:p>
          <a:p>
            <a:pPr marL="0" indent="0">
              <a:buNone/>
            </a:pPr>
            <a:r>
              <a:rPr lang="en-US" sz="1100" baseline="30000" dirty="0"/>
              <a:t>2 </a:t>
            </a:r>
            <a:r>
              <a:rPr lang="en-US" sz="1050" dirty="0">
                <a:hlinkClick r:id="rId3"/>
              </a:rPr>
              <a:t>https://</a:t>
            </a:r>
            <a:r>
              <a:rPr lang="en-US" sz="1050" dirty="0" smtClean="0">
                <a:hlinkClick r:id="rId3"/>
              </a:rPr>
              <a:t>www.kaggle.com/uciml/breast-cancer-wisconsin-data</a:t>
            </a:r>
            <a:endParaRPr lang="en-US" sz="1050" dirty="0" smtClean="0"/>
          </a:p>
          <a:p>
            <a:pPr marL="0" indent="0">
              <a:buNone/>
            </a:pPr>
            <a:r>
              <a:rPr lang="en-US" sz="1050" baseline="30000" dirty="0" smtClean="0"/>
              <a:t>3</a:t>
            </a:r>
            <a:r>
              <a:rPr lang="en-US" sz="1050" dirty="0" smtClean="0">
                <a:hlinkClick r:id="rId4"/>
              </a:rPr>
              <a:t>https</a:t>
            </a:r>
            <a:r>
              <a:rPr lang="en-US" sz="1050" dirty="0">
                <a:hlinkClick r:id="rId4"/>
              </a:rPr>
              <a:t>://en.wikipedia.org/wiki/Bayes%27_theorem</a:t>
            </a:r>
            <a:endParaRPr lang="en-US" sz="1050" dirty="0"/>
          </a:p>
          <a:p>
            <a:pPr marL="0" indent="0">
              <a:buNone/>
            </a:pPr>
            <a:endParaRPr lang="en-US" sz="1050" dirty="0" smtClean="0"/>
          </a:p>
          <a:p>
            <a:pPr marL="0" indent="0">
              <a:buNone/>
            </a:pPr>
            <a:r>
              <a:rPr lang="en-US" sz="1050" dirty="0" smtClean="0"/>
              <a:t>Images:</a:t>
            </a:r>
          </a:p>
          <a:p>
            <a:pPr marL="0" indent="0">
              <a:buNone/>
            </a:pPr>
            <a:r>
              <a:rPr lang="en-US" sz="1100" dirty="0" smtClean="0">
                <a:hlinkClick r:id="rId5"/>
              </a:rPr>
              <a:t>http</a:t>
            </a:r>
            <a:r>
              <a:rPr lang="en-US" sz="1100" dirty="0">
                <a:hlinkClick r:id="rId5"/>
              </a:rPr>
              <a:t>://slideplayer.com/slide/9171054</a:t>
            </a:r>
            <a:r>
              <a:rPr lang="en-US" sz="1100" dirty="0" smtClean="0">
                <a:hlinkClick r:id="rId5"/>
              </a:rPr>
              <a:t>/</a:t>
            </a:r>
            <a:endParaRPr lang="en-US" sz="1100" dirty="0" smtClean="0"/>
          </a:p>
          <a:p>
            <a:pPr marL="0" indent="0">
              <a:buNone/>
            </a:pPr>
            <a:r>
              <a:rPr lang="en-US" sz="1100" dirty="0" smtClean="0">
                <a:hlinkClick r:id="rId6"/>
              </a:rPr>
              <a:t>http</a:t>
            </a:r>
            <a:r>
              <a:rPr lang="en-US" sz="1100" dirty="0">
                <a:hlinkClick r:id="rId6"/>
              </a:rPr>
              <a:t>://</a:t>
            </a:r>
            <a:r>
              <a:rPr lang="en-US" sz="1100" dirty="0" smtClean="0">
                <a:hlinkClick r:id="rId6"/>
              </a:rPr>
              <a:t>userwww.sfsu.edu/efc/classes/biol</a:t>
            </a:r>
            <a:endParaRPr lang="en-US" sz="1100" dirty="0" smtClean="0"/>
          </a:p>
          <a:p>
            <a:pPr marL="0" indent="0">
              <a:buNone/>
            </a:pPr>
            <a:r>
              <a:rPr lang="en-US" sz="1100" dirty="0" smtClean="0">
                <a:hlinkClick r:id="rId7"/>
              </a:rPr>
              <a:t>http://710/discrim/discrim.pdf</a:t>
            </a:r>
            <a:endParaRPr lang="en-US" sz="1100" dirty="0" smtClean="0"/>
          </a:p>
          <a:p>
            <a:pPr marL="0" indent="0">
              <a:buNone/>
            </a:pPr>
            <a:r>
              <a:rPr lang="en-US" sz="1100" dirty="0">
                <a:hlinkClick r:id="rId8"/>
              </a:rPr>
              <a:t>https://</a:t>
            </a:r>
            <a:r>
              <a:rPr lang="en-US" sz="1100" dirty="0" smtClean="0">
                <a:hlinkClick r:id="rId8"/>
              </a:rPr>
              <a:t>www.verywell.com/cancer-cells-vs-normal-cells-2248794</a:t>
            </a:r>
            <a:endParaRPr lang="en-US" sz="1100" dirty="0" smtClean="0"/>
          </a:p>
          <a:p>
            <a:pPr marL="0" indent="0">
              <a:buNone/>
            </a:pPr>
            <a:r>
              <a:rPr lang="en-US" sz="1100" dirty="0">
                <a:hlinkClick r:id="rId9"/>
              </a:rPr>
              <a:t>https://www.ncbi.nlm.nih.gov/pmc/articles/PMC3772701/figure/F3</a:t>
            </a:r>
            <a:r>
              <a:rPr lang="en-US" sz="1100" dirty="0" smtClean="0">
                <a:hlinkClick r:id="rId9"/>
              </a:rPr>
              <a:t>/</a:t>
            </a:r>
            <a:endParaRPr lang="en-US" sz="1100" dirty="0" smtClean="0"/>
          </a:p>
          <a:p>
            <a:pPr marL="0" indent="0">
              <a:buNone/>
            </a:pPr>
            <a:endParaRPr lang="en-US" sz="1100" dirty="0" smtClean="0">
              <a:hlinkClick r:id="rId4"/>
            </a:endParaRPr>
          </a:p>
          <a:p>
            <a:pPr marL="0" indent="0">
              <a:buNone/>
            </a:pPr>
            <a:r>
              <a:rPr lang="en-US" sz="1100" dirty="0" smtClean="0"/>
              <a:t>Project GitHub Link:</a:t>
            </a:r>
            <a:endParaRPr lang="en-US" sz="1100" dirty="0"/>
          </a:p>
          <a:p>
            <a:pPr marL="0" indent="0">
              <a:buNone/>
            </a:pPr>
            <a:r>
              <a:rPr lang="en-US" sz="1100" dirty="0">
                <a:hlinkClick r:id="rId10"/>
              </a:rPr>
              <a:t>https://github.com/yupster2/Wisconsin-Cancer---PCA---</a:t>
            </a:r>
            <a:r>
              <a:rPr lang="en-US" sz="1100" dirty="0" smtClean="0">
                <a:hlinkClick r:id="rId10"/>
              </a:rPr>
              <a:t>LDA.git</a:t>
            </a:r>
            <a:endParaRPr lang="en-US" sz="1100" dirty="0" smtClean="0"/>
          </a:p>
          <a:p>
            <a:pPr marL="0" indent="0">
              <a:buNone/>
            </a:pPr>
            <a:endParaRPr lang="en-US" sz="1100" dirty="0" smtClean="0"/>
          </a:p>
          <a:p>
            <a:pPr marL="0" indent="0">
              <a:buNone/>
            </a:pPr>
            <a:endParaRPr lang="en-US" sz="1100" dirty="0"/>
          </a:p>
          <a:p>
            <a:pPr marL="0" indent="0">
              <a:buNone/>
            </a:pPr>
            <a:endParaRPr lang="en-US" sz="1100" dirty="0"/>
          </a:p>
        </p:txBody>
      </p:sp>
      <p:pic>
        <p:nvPicPr>
          <p:cNvPr id="4" name="Picture 3"/>
          <p:cNvPicPr>
            <a:picLocks noChangeAspect="1"/>
          </p:cNvPicPr>
          <p:nvPr/>
        </p:nvPicPr>
        <p:blipFill rotWithShape="1">
          <a:blip r:embed="rId11"/>
          <a:srcRect l="600" t="-617" r="467" b="21419"/>
          <a:stretch/>
        </p:blipFill>
        <p:spPr>
          <a:xfrm>
            <a:off x="0" y="5622060"/>
            <a:ext cx="6858000" cy="3521940"/>
          </a:xfrm>
          <a:prstGeom prst="rect">
            <a:avLst/>
          </a:prstGeom>
        </p:spPr>
      </p:pic>
    </p:spTree>
    <p:extLst>
      <p:ext uri="{BB962C8B-B14F-4D97-AF65-F5344CB8AC3E}">
        <p14:creationId xmlns:p14="http://schemas.microsoft.com/office/powerpoint/2010/main" val="1517836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141" y="716865"/>
            <a:ext cx="5763718" cy="400396"/>
          </a:xfrm>
        </p:spPr>
        <p:txBody>
          <a:bodyPr>
            <a:noAutofit/>
          </a:bodyPr>
          <a:lstStyle/>
          <a:p>
            <a:pPr algn="ctr"/>
            <a:r>
              <a:rPr lang="en-US" sz="2000" dirty="0">
                <a:latin typeface="Avenir Book" charset="0"/>
                <a:ea typeface="Avenir Book" charset="0"/>
                <a:cs typeface="Avenir Book" charset="0"/>
              </a:rPr>
              <a:t>Breast Cancer </a:t>
            </a:r>
            <a:r>
              <a:rPr lang="en-US" sz="2000" dirty="0" smtClean="0">
                <a:latin typeface="Avenir Book" charset="0"/>
                <a:ea typeface="Avenir Book" charset="0"/>
                <a:cs typeface="Avenir Book" charset="0"/>
              </a:rPr>
              <a:t>Wisconsin</a:t>
            </a:r>
            <a:br>
              <a:rPr lang="en-US" sz="2000" dirty="0" smtClean="0">
                <a:latin typeface="Avenir Book" charset="0"/>
                <a:ea typeface="Avenir Book" charset="0"/>
                <a:cs typeface="Avenir Book" charset="0"/>
              </a:rPr>
            </a:br>
            <a:r>
              <a:rPr lang="en-US" sz="2000" dirty="0" smtClean="0">
                <a:latin typeface="Avenir Book" charset="0"/>
                <a:ea typeface="Avenir Book" charset="0"/>
                <a:cs typeface="Avenir Book" charset="0"/>
              </a:rPr>
              <a:t>(Diagnostic</a:t>
            </a:r>
            <a:r>
              <a:rPr lang="en-US" sz="2000" dirty="0">
                <a:latin typeface="Avenir Book" charset="0"/>
                <a:ea typeface="Avenir Book" charset="0"/>
                <a:cs typeface="Avenir Book" charset="0"/>
              </a:rPr>
              <a:t>) Data Set</a:t>
            </a:r>
          </a:p>
        </p:txBody>
      </p:sp>
      <p:sp>
        <p:nvSpPr>
          <p:cNvPr id="3" name="Content Placeholder 2"/>
          <p:cNvSpPr>
            <a:spLocks noGrp="1"/>
          </p:cNvSpPr>
          <p:nvPr>
            <p:ph idx="1"/>
          </p:nvPr>
        </p:nvSpPr>
        <p:spPr>
          <a:xfrm>
            <a:off x="755557" y="1261596"/>
            <a:ext cx="2451567" cy="7379484"/>
          </a:xfrm>
        </p:spPr>
        <p:txBody>
          <a:bodyPr>
            <a:noAutofit/>
          </a:bodyPr>
          <a:lstStyle/>
          <a:p>
            <a:pPr marL="0" indent="0" algn="just">
              <a:buNone/>
            </a:pPr>
            <a:r>
              <a:rPr lang="en-US" sz="1200" dirty="0">
                <a:latin typeface="Avenir Book" charset="0"/>
                <a:ea typeface="Avenir Book" charset="0"/>
                <a:cs typeface="Avenir Book" charset="0"/>
              </a:rPr>
              <a:t>     When cells in the breast begin to grow out of control, this is typically a signal that breast cancer is beginning to form. The abnormal cells usually form a tumor that can often be detected via x-ray or felt as a lump. The tumor is malignant (or cancerous) if the cells invade surrounding tissues or spread to other areas of the body. In fact, cells in nearly any part of the body can become cancerous. </a:t>
            </a:r>
          </a:p>
          <a:p>
            <a:pPr marL="0" indent="0" algn="just">
              <a:buNone/>
            </a:pPr>
            <a:r>
              <a:rPr lang="en-US" sz="1200" dirty="0">
                <a:latin typeface="Avenir Book" charset="0"/>
                <a:ea typeface="Avenir Book" charset="0"/>
                <a:cs typeface="Avenir Book" charset="0"/>
              </a:rPr>
              <a:t>     Research indicates that most breast lumps are benign and not cancer (or malignant).  Non-cancerous breast cells (called tumors) are abnormal growths, but they do not spread outside of the breast and they are not life threatening.  Some benign breast lumps can increase a woman's risk of getting breast cancer at a later date.  As such, any breast lump or change needs to be checked by a health care professional to determine if it is benign or malignant (cancer) and if it might affect a person’s future cancer risk</a:t>
            </a:r>
            <a:r>
              <a:rPr lang="en-US" sz="1200" baseline="30000" dirty="0">
                <a:latin typeface="Avenir Book" charset="0"/>
                <a:ea typeface="Avenir Book" charset="0"/>
                <a:cs typeface="Avenir Book" charset="0"/>
              </a:rPr>
              <a:t>1</a:t>
            </a:r>
            <a:r>
              <a:rPr lang="en-US" sz="1200" dirty="0" smtClean="0">
                <a:latin typeface="Avenir Book" charset="0"/>
                <a:ea typeface="Avenir Book" charset="0"/>
                <a:cs typeface="Avenir Book" charset="0"/>
              </a:rPr>
              <a:t>.</a:t>
            </a:r>
            <a:endParaRPr lang="en-US" sz="12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     Since malignant cells are typically malformed, research has shown that measuring various parts of the cell can aid in identifying malignant vs benign cells (Figure 1).</a:t>
            </a:r>
            <a:endParaRPr lang="en-US" sz="1200" dirty="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p:txBody>
      </p:sp>
      <p:sp>
        <p:nvSpPr>
          <p:cNvPr id="4" name="Content Placeholder 2"/>
          <p:cNvSpPr txBox="1">
            <a:spLocks/>
          </p:cNvSpPr>
          <p:nvPr/>
        </p:nvSpPr>
        <p:spPr>
          <a:xfrm>
            <a:off x="3650776" y="1261596"/>
            <a:ext cx="2451567" cy="7379484"/>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r>
              <a:rPr lang="en-US" sz="1200" dirty="0">
                <a:latin typeface="Avenir Book" charset="0"/>
                <a:ea typeface="Avenir Book" charset="0"/>
                <a:cs typeface="Avenir Book" charset="0"/>
              </a:rPr>
              <a:t>     The cancer cell dataset obtained from Kaggle</a:t>
            </a:r>
            <a:r>
              <a:rPr lang="en-US" sz="1200" baseline="30000" dirty="0">
                <a:latin typeface="Avenir Book" charset="0"/>
                <a:ea typeface="Avenir Book" charset="0"/>
                <a:cs typeface="Avenir Book" charset="0"/>
              </a:rPr>
              <a:t>3</a:t>
            </a:r>
            <a:r>
              <a:rPr lang="en-US" sz="1200" dirty="0">
                <a:latin typeface="Avenir Book" charset="0"/>
                <a:ea typeface="Avenir Book" charset="0"/>
                <a:cs typeface="Avenir Book" charset="0"/>
              </a:rPr>
              <a:t> features variables computed from a digitized image of a fine needle aspirate (FNA) of a breast mass, which describe characteristics of the cell nuclei present in the image. </a:t>
            </a:r>
          </a:p>
          <a:p>
            <a:pPr marL="0" indent="0" algn="just">
              <a:buNone/>
            </a:pPr>
            <a:endParaRPr lang="en-US" sz="1200" b="1" dirty="0" smtClean="0">
              <a:latin typeface="Avenir Book" charset="0"/>
              <a:ea typeface="Avenir Book" charset="0"/>
              <a:cs typeface="Avenir Book" charset="0"/>
            </a:endParaRPr>
          </a:p>
          <a:p>
            <a:pPr marL="0" indent="0" algn="just">
              <a:buNone/>
            </a:pPr>
            <a:r>
              <a:rPr lang="en-US" sz="1200" b="1" dirty="0" smtClean="0">
                <a:latin typeface="Avenir Book" charset="0"/>
                <a:ea typeface="Avenir Book" charset="0"/>
                <a:cs typeface="Avenir Book" charset="0"/>
              </a:rPr>
              <a:t>Attribute </a:t>
            </a:r>
            <a:r>
              <a:rPr lang="en-US" sz="1200" b="1" dirty="0">
                <a:latin typeface="Avenir Book" charset="0"/>
                <a:ea typeface="Avenir Book" charset="0"/>
                <a:cs typeface="Avenir Book" charset="0"/>
              </a:rPr>
              <a:t>Information:</a:t>
            </a:r>
          </a:p>
          <a:p>
            <a:pPr marL="0" indent="0" algn="just">
              <a:buNone/>
            </a:pPr>
            <a:r>
              <a:rPr lang="en-US" sz="1000" dirty="0">
                <a:latin typeface="Avenir Book" charset="0"/>
                <a:ea typeface="Avenir Book" charset="0"/>
                <a:cs typeface="Avenir Book" charset="0"/>
              </a:rPr>
              <a:t>1) ID number </a:t>
            </a:r>
          </a:p>
          <a:p>
            <a:pPr marL="0" indent="0" algn="just">
              <a:buNone/>
            </a:pPr>
            <a:r>
              <a:rPr lang="en-US" sz="1000" dirty="0">
                <a:latin typeface="Avenir Book" charset="0"/>
                <a:ea typeface="Avenir Book" charset="0"/>
                <a:cs typeface="Avenir Book" charset="0"/>
              </a:rPr>
              <a:t>2) Diagnosis (M = malignant, B = benign) </a:t>
            </a:r>
          </a:p>
          <a:p>
            <a:pPr marL="0" indent="0" algn="just">
              <a:buNone/>
            </a:pPr>
            <a:r>
              <a:rPr lang="en-US" sz="1000" dirty="0">
                <a:latin typeface="Avenir Book" charset="0"/>
                <a:ea typeface="Avenir Book" charset="0"/>
                <a:cs typeface="Avenir Book" charset="0"/>
              </a:rPr>
              <a:t>3-32) </a:t>
            </a:r>
            <a:r>
              <a:rPr lang="en-US" sz="1000" dirty="0" smtClean="0">
                <a:latin typeface="Avenir Book" charset="0"/>
                <a:ea typeface="Avenir Book" charset="0"/>
                <a:cs typeface="Avenir Book" charset="0"/>
              </a:rPr>
              <a:t>Ten features </a:t>
            </a:r>
            <a:r>
              <a:rPr lang="en-US" sz="1000" dirty="0">
                <a:latin typeface="Avenir Book" charset="0"/>
                <a:ea typeface="Avenir Book" charset="0"/>
                <a:cs typeface="Avenir Book" charset="0"/>
              </a:rPr>
              <a:t>computed for each cell nucleus:</a:t>
            </a:r>
          </a:p>
          <a:p>
            <a:pPr marL="257175" lvl="1" indent="0" algn="just">
              <a:buNone/>
            </a:pPr>
            <a:r>
              <a:rPr lang="en-US" sz="1000" dirty="0">
                <a:latin typeface="Avenir Book" charset="0"/>
                <a:ea typeface="Avenir Book" charset="0"/>
                <a:cs typeface="Avenir Book" charset="0"/>
              </a:rPr>
              <a:t>a) radius (mean of distances from center to points on the perimeter) </a:t>
            </a:r>
          </a:p>
          <a:p>
            <a:pPr marL="257175" lvl="1" indent="0" algn="just">
              <a:buNone/>
            </a:pPr>
            <a:r>
              <a:rPr lang="en-US" sz="1000" dirty="0">
                <a:latin typeface="Avenir Book" charset="0"/>
                <a:ea typeface="Avenir Book" charset="0"/>
                <a:cs typeface="Avenir Book" charset="0"/>
              </a:rPr>
              <a:t>b) texture (standard deviation of gray-scale values) </a:t>
            </a:r>
          </a:p>
          <a:p>
            <a:pPr marL="257175" lvl="1" indent="0" algn="just">
              <a:buNone/>
            </a:pPr>
            <a:r>
              <a:rPr lang="en-US" sz="1000" dirty="0">
                <a:latin typeface="Avenir Book" charset="0"/>
                <a:ea typeface="Avenir Book" charset="0"/>
                <a:cs typeface="Avenir Book" charset="0"/>
              </a:rPr>
              <a:t>c) perimeter </a:t>
            </a:r>
          </a:p>
          <a:p>
            <a:pPr marL="257175" lvl="1" indent="0" algn="just">
              <a:buNone/>
            </a:pPr>
            <a:r>
              <a:rPr lang="en-US" sz="1000" dirty="0">
                <a:latin typeface="Avenir Book" charset="0"/>
                <a:ea typeface="Avenir Book" charset="0"/>
                <a:cs typeface="Avenir Book" charset="0"/>
              </a:rPr>
              <a:t>d) area </a:t>
            </a:r>
          </a:p>
          <a:p>
            <a:pPr marL="257175" lvl="1" indent="0" algn="just">
              <a:buNone/>
            </a:pPr>
            <a:r>
              <a:rPr lang="en-US" sz="1000" dirty="0">
                <a:latin typeface="Avenir Book" charset="0"/>
                <a:ea typeface="Avenir Book" charset="0"/>
                <a:cs typeface="Avenir Book" charset="0"/>
              </a:rPr>
              <a:t>e) smoothness (local variation in radius lengths) </a:t>
            </a:r>
          </a:p>
          <a:p>
            <a:pPr marL="257175" lvl="1" indent="0" algn="just">
              <a:buNone/>
            </a:pPr>
            <a:r>
              <a:rPr lang="en-US" sz="1000" dirty="0">
                <a:latin typeface="Avenir Book" charset="0"/>
                <a:ea typeface="Avenir Book" charset="0"/>
                <a:cs typeface="Avenir Book" charset="0"/>
              </a:rPr>
              <a:t>f) compactness (perimeter^2 / area - 1.0) </a:t>
            </a:r>
          </a:p>
          <a:p>
            <a:pPr marL="257175" lvl="1" indent="0" algn="just">
              <a:buNone/>
            </a:pPr>
            <a:r>
              <a:rPr lang="en-US" sz="1000" dirty="0">
                <a:latin typeface="Avenir Book" charset="0"/>
                <a:ea typeface="Avenir Book" charset="0"/>
                <a:cs typeface="Avenir Book" charset="0"/>
              </a:rPr>
              <a:t>g) concavity (severity of concave portions of the contour) </a:t>
            </a:r>
          </a:p>
          <a:p>
            <a:pPr marL="257175" lvl="1" indent="0" algn="just">
              <a:buNone/>
            </a:pPr>
            <a:r>
              <a:rPr lang="en-US" sz="1000" dirty="0">
                <a:latin typeface="Avenir Book" charset="0"/>
                <a:ea typeface="Avenir Book" charset="0"/>
                <a:cs typeface="Avenir Book" charset="0"/>
              </a:rPr>
              <a:t>h) concave points (number of concave portions of the contour) </a:t>
            </a:r>
          </a:p>
          <a:p>
            <a:pPr marL="257175" lvl="1" indent="0" algn="just">
              <a:buNone/>
            </a:pPr>
            <a:r>
              <a:rPr lang="en-US" sz="1000" dirty="0">
                <a:latin typeface="Avenir Book" charset="0"/>
                <a:ea typeface="Avenir Book" charset="0"/>
                <a:cs typeface="Avenir Book" charset="0"/>
              </a:rPr>
              <a:t>i) symmetry </a:t>
            </a:r>
          </a:p>
          <a:p>
            <a:pPr marL="257175" lvl="1" indent="0" algn="just">
              <a:buNone/>
            </a:pPr>
            <a:r>
              <a:rPr lang="en-US" sz="1000" dirty="0">
                <a:latin typeface="Avenir Book" charset="0"/>
                <a:ea typeface="Avenir Book" charset="0"/>
                <a:cs typeface="Avenir Book" charset="0"/>
              </a:rPr>
              <a:t>j) fractal dimension ("coastline approximation" - 1)</a:t>
            </a:r>
          </a:p>
          <a:p>
            <a:pPr marL="0" indent="0" algn="just">
              <a:buNone/>
            </a:pPr>
            <a:endParaRPr lang="en-US" sz="1200" dirty="0" smtClean="0">
              <a:latin typeface="Avenir Book" charset="0"/>
              <a:ea typeface="Avenir Book" charset="0"/>
              <a:cs typeface="Avenir Book" charset="0"/>
            </a:endParaRPr>
          </a:p>
          <a:p>
            <a:pPr marL="0" indent="0" algn="just">
              <a:buNone/>
            </a:pPr>
            <a:r>
              <a:rPr lang="en-US" sz="1100" i="1" dirty="0" smtClean="0">
                <a:latin typeface="Avenir Book" charset="0"/>
                <a:ea typeface="Avenir Book" charset="0"/>
                <a:cs typeface="Avenir Book" charset="0"/>
              </a:rPr>
              <a:t>Note:</a:t>
            </a:r>
            <a:endParaRPr lang="en-US" sz="1100" i="1" dirty="0">
              <a:latin typeface="Avenir Book" charset="0"/>
              <a:ea typeface="Avenir Book" charset="0"/>
              <a:cs typeface="Avenir Book" charset="0"/>
            </a:endParaRPr>
          </a:p>
          <a:p>
            <a:pPr marL="0" indent="0" algn="just">
              <a:buNone/>
            </a:pPr>
            <a:r>
              <a:rPr lang="en-US" sz="1100" i="1" dirty="0" smtClean="0">
                <a:latin typeface="Avenir Book" charset="0"/>
                <a:ea typeface="Avenir Book" charset="0"/>
                <a:cs typeface="Avenir Book" charset="0"/>
              </a:rPr>
              <a:t>The </a:t>
            </a:r>
            <a:r>
              <a:rPr lang="en-US" sz="1100" i="1" dirty="0">
                <a:latin typeface="Avenir Book" charset="0"/>
                <a:ea typeface="Avenir Book" charset="0"/>
                <a:cs typeface="Avenir Book" charset="0"/>
              </a:rPr>
              <a:t>mean, standard error and </a:t>
            </a:r>
            <a:r>
              <a:rPr lang="en-US" sz="1100" i="1" dirty="0" smtClean="0">
                <a:latin typeface="Avenir Book" charset="0"/>
                <a:ea typeface="Avenir Book" charset="0"/>
                <a:cs typeface="Avenir Book" charset="0"/>
              </a:rPr>
              <a:t>largest </a:t>
            </a:r>
            <a:r>
              <a:rPr lang="en-US" sz="1100" i="1" dirty="0">
                <a:latin typeface="Avenir Book" charset="0"/>
                <a:ea typeface="Avenir Book" charset="0"/>
                <a:cs typeface="Avenir Book" charset="0"/>
              </a:rPr>
              <a:t>(mean of the three largest </a:t>
            </a:r>
            <a:r>
              <a:rPr lang="en-US" sz="1100" i="1" dirty="0" smtClean="0">
                <a:latin typeface="Avenir Book" charset="0"/>
                <a:ea typeface="Avenir Book" charset="0"/>
                <a:cs typeface="Avenir Book" charset="0"/>
              </a:rPr>
              <a:t>values </a:t>
            </a:r>
            <a:r>
              <a:rPr lang="mr-IN" sz="1100" i="1" dirty="0" smtClean="0">
                <a:latin typeface="Avenir Book" charset="0"/>
                <a:ea typeface="Avenir Book" charset="0"/>
                <a:cs typeface="Avenir Book" charset="0"/>
              </a:rPr>
              <a:t>–</a:t>
            </a:r>
            <a:r>
              <a:rPr lang="en-US" sz="1100" i="1" dirty="0" smtClean="0">
                <a:latin typeface="Avenir Book" charset="0"/>
                <a:ea typeface="Avenir Book" charset="0"/>
                <a:cs typeface="Avenir Book" charset="0"/>
              </a:rPr>
              <a:t> called “Worst”) </a:t>
            </a:r>
            <a:r>
              <a:rPr lang="en-US" sz="1100" i="1" dirty="0">
                <a:latin typeface="Avenir Book" charset="0"/>
                <a:ea typeface="Avenir Book" charset="0"/>
                <a:cs typeface="Avenir Book" charset="0"/>
              </a:rPr>
              <a:t>of these </a:t>
            </a:r>
            <a:r>
              <a:rPr lang="en-US" sz="1100" i="1" dirty="0" smtClean="0">
                <a:latin typeface="Avenir Book" charset="0"/>
                <a:ea typeface="Avenir Book" charset="0"/>
                <a:cs typeface="Avenir Book" charset="0"/>
              </a:rPr>
              <a:t>cell nucleus characteristics </a:t>
            </a:r>
            <a:r>
              <a:rPr lang="en-US" sz="1100" i="1" dirty="0">
                <a:latin typeface="Avenir Book" charset="0"/>
                <a:ea typeface="Avenir Book" charset="0"/>
                <a:cs typeface="Avenir Book" charset="0"/>
              </a:rPr>
              <a:t>were computed for each image, resulting in </a:t>
            </a:r>
            <a:r>
              <a:rPr lang="en-US" sz="1100" i="1" dirty="0" smtClean="0">
                <a:latin typeface="Avenir Book" charset="0"/>
                <a:ea typeface="Avenir Book" charset="0"/>
                <a:cs typeface="Avenir Book" charset="0"/>
              </a:rPr>
              <a:t>30 total features.</a:t>
            </a:r>
            <a:endParaRPr lang="en-US" sz="1100" i="1" dirty="0">
              <a:latin typeface="Avenir Book" charset="0"/>
              <a:ea typeface="Avenir Book" charset="0"/>
              <a:cs typeface="Avenir Book" charset="0"/>
            </a:endParaRPr>
          </a:p>
        </p:txBody>
      </p:sp>
      <p:pic>
        <p:nvPicPr>
          <p:cNvPr id="7" name="Picture 6"/>
          <p:cNvPicPr>
            <a:picLocks noChangeAspect="1"/>
          </p:cNvPicPr>
          <p:nvPr/>
        </p:nvPicPr>
        <p:blipFill rotWithShape="1">
          <a:blip r:embed="rId2"/>
          <a:srcRect t="2861" b="23033"/>
          <a:stretch/>
        </p:blipFill>
        <p:spPr>
          <a:xfrm>
            <a:off x="869767" y="7473615"/>
            <a:ext cx="2223145" cy="1197445"/>
          </a:xfrm>
          <a:prstGeom prst="rect">
            <a:avLst/>
          </a:prstGeom>
        </p:spPr>
      </p:pic>
      <p:sp>
        <p:nvSpPr>
          <p:cNvPr id="8" name="TextBox 7"/>
          <p:cNvSpPr txBox="1"/>
          <p:nvPr/>
        </p:nvSpPr>
        <p:spPr>
          <a:xfrm>
            <a:off x="796780" y="8641080"/>
            <a:ext cx="1618689" cy="144335"/>
          </a:xfrm>
          <a:prstGeom prst="rect">
            <a:avLst/>
          </a:prstGeom>
          <a:noFill/>
        </p:spPr>
        <p:txBody>
          <a:bodyPr wrap="square" rtlCol="0">
            <a:spAutoFit/>
          </a:bodyPr>
          <a:lstStyle/>
          <a:p>
            <a:r>
              <a:rPr lang="en-US" sz="338" dirty="0"/>
              <a:t>Figure 1</a:t>
            </a:r>
          </a:p>
        </p:txBody>
      </p:sp>
    </p:spTree>
    <p:extLst>
      <p:ext uri="{BB962C8B-B14F-4D97-AF65-F5344CB8AC3E}">
        <p14:creationId xmlns:p14="http://schemas.microsoft.com/office/powerpoint/2010/main" val="109034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59" y="1533911"/>
            <a:ext cx="5514594" cy="6081092"/>
          </a:xfrm>
          <a:prstGeom prst="rect">
            <a:avLst/>
          </a:prstGeom>
        </p:spPr>
      </p:pic>
      <p:sp>
        <p:nvSpPr>
          <p:cNvPr id="2" name="Title 1"/>
          <p:cNvSpPr>
            <a:spLocks noGrp="1"/>
          </p:cNvSpPr>
          <p:nvPr>
            <p:ph type="title"/>
          </p:nvPr>
        </p:nvSpPr>
        <p:spPr>
          <a:xfrm>
            <a:off x="0" y="531676"/>
            <a:ext cx="6318145" cy="681620"/>
          </a:xfrm>
        </p:spPr>
        <p:txBody>
          <a:bodyPr>
            <a:noAutofit/>
          </a:bodyPr>
          <a:lstStyle/>
          <a:p>
            <a:r>
              <a:rPr lang="en-US" sz="2000" dirty="0" smtClean="0">
                <a:latin typeface="Avenir Book" charset="0"/>
                <a:ea typeface="Avenir Book" charset="0"/>
                <a:cs typeface="Avenir Book" charset="0"/>
              </a:rPr>
              <a:t>Quick look:  datASET attributes</a:t>
            </a:r>
            <a:r>
              <a:rPr lang="en-US" sz="2000" baseline="30000" dirty="0" smtClean="0">
                <a:latin typeface="Avenir Book" charset="0"/>
                <a:ea typeface="Avenir Book" charset="0"/>
                <a:cs typeface="Avenir Book" charset="0"/>
              </a:rPr>
              <a:t>2</a:t>
            </a:r>
            <a:endParaRPr lang="en-US" sz="2000" baseline="30000" dirty="0">
              <a:latin typeface="Avenir Book" charset="0"/>
              <a:ea typeface="Avenir Book" charset="0"/>
              <a:cs typeface="Avenir Book" charset="0"/>
            </a:endParaRPr>
          </a:p>
        </p:txBody>
      </p:sp>
      <p:sp>
        <p:nvSpPr>
          <p:cNvPr id="9" name="TextBox 8"/>
          <p:cNvSpPr txBox="1"/>
          <p:nvPr/>
        </p:nvSpPr>
        <p:spPr>
          <a:xfrm>
            <a:off x="587070" y="7629718"/>
            <a:ext cx="1618689" cy="144335"/>
          </a:xfrm>
          <a:prstGeom prst="rect">
            <a:avLst/>
          </a:prstGeom>
          <a:noFill/>
        </p:spPr>
        <p:txBody>
          <a:bodyPr wrap="square" rtlCol="0">
            <a:spAutoFit/>
          </a:bodyPr>
          <a:lstStyle/>
          <a:p>
            <a:r>
              <a:rPr lang="en-US" sz="338" dirty="0" smtClean="0"/>
              <a:t>Figures 2 - 5</a:t>
            </a:r>
            <a:endParaRPr lang="en-US" sz="338"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772" t="1627" r="744" b="892"/>
          <a:stretch/>
        </p:blipFill>
        <p:spPr>
          <a:xfrm>
            <a:off x="866482" y="1659852"/>
            <a:ext cx="951877" cy="3732401"/>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057" t="3082" r="2319" b="10197"/>
          <a:stretch/>
        </p:blipFill>
        <p:spPr>
          <a:xfrm>
            <a:off x="866482" y="5465765"/>
            <a:ext cx="5050138" cy="190425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5231" y="1585520"/>
            <a:ext cx="1321389" cy="180708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8359" y="1548626"/>
            <a:ext cx="2776872" cy="2914904"/>
          </a:xfrm>
          <a:prstGeom prst="rect">
            <a:avLst/>
          </a:prstGeom>
        </p:spPr>
      </p:pic>
      <p:pic>
        <p:nvPicPr>
          <p:cNvPr id="15" name="Picture 14"/>
          <p:cNvPicPr>
            <a:picLocks noChangeAspect="1"/>
          </p:cNvPicPr>
          <p:nvPr/>
        </p:nvPicPr>
        <p:blipFill>
          <a:blip r:embed="rId7"/>
          <a:stretch>
            <a:fillRect/>
          </a:stretch>
        </p:blipFill>
        <p:spPr>
          <a:xfrm>
            <a:off x="4294681" y="3893727"/>
            <a:ext cx="1719375" cy="1493548"/>
          </a:xfrm>
          <a:prstGeom prst="rect">
            <a:avLst/>
          </a:prstGeom>
          <a:ln>
            <a:noFill/>
          </a:ln>
          <a:effectLst>
            <a:softEdge rad="112500"/>
          </a:effectLst>
        </p:spPr>
      </p:pic>
    </p:spTree>
    <p:extLst>
      <p:ext uri="{BB962C8B-B14F-4D97-AF65-F5344CB8AC3E}">
        <p14:creationId xmlns:p14="http://schemas.microsoft.com/office/powerpoint/2010/main" val="7360877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23" y="507873"/>
            <a:ext cx="6205927" cy="681620"/>
          </a:xfrm>
        </p:spPr>
        <p:txBody>
          <a:bodyPr>
            <a:noAutofit/>
          </a:bodyPr>
          <a:lstStyle/>
          <a:p>
            <a:r>
              <a:rPr lang="en-US" sz="2000" dirty="0" smtClean="0">
                <a:latin typeface="Avenir Book" charset="0"/>
                <a:ea typeface="Avenir Book" charset="0"/>
                <a:cs typeface="Avenir Book" charset="0"/>
              </a:rPr>
              <a:t>State of the data | MODEL SELECTION</a:t>
            </a:r>
            <a:endParaRPr lang="en-US" sz="2000" dirty="0">
              <a:latin typeface="Avenir Book" charset="0"/>
              <a:ea typeface="Avenir Book" charset="0"/>
              <a:cs typeface="Avenir Book" charset="0"/>
            </a:endParaRPr>
          </a:p>
        </p:txBody>
      </p:sp>
      <p:sp>
        <p:nvSpPr>
          <p:cNvPr id="4" name="Content Placeholder 3"/>
          <p:cNvSpPr>
            <a:spLocks noGrp="1"/>
          </p:cNvSpPr>
          <p:nvPr>
            <p:ph idx="1"/>
          </p:nvPr>
        </p:nvSpPr>
        <p:spPr>
          <a:xfrm>
            <a:off x="571500" y="1336603"/>
            <a:ext cx="5734050" cy="7062446"/>
          </a:xfrm>
          <a:prstGeom prst="rect">
            <a:avLst/>
          </a:prstGeom>
        </p:spPr>
        <p:txBody>
          <a:bodyPr wrap="square">
            <a:spAutoFit/>
          </a:bodyPr>
          <a:lstStyle/>
          <a:p>
            <a:pPr marL="0" indent="0" algn="just">
              <a:buNone/>
            </a:pPr>
            <a:r>
              <a:rPr lang="en-US" sz="1200" dirty="0" smtClean="0">
                <a:latin typeface="Avenir Book" charset="0"/>
                <a:ea typeface="Avenir Book" charset="0"/>
                <a:cs typeface="Avenir Book" charset="0"/>
              </a:rPr>
              <a:t>     There were no missing </a:t>
            </a:r>
            <a:r>
              <a:rPr lang="en-US" sz="1200" dirty="0">
                <a:latin typeface="Avenir Book" charset="0"/>
                <a:ea typeface="Avenir Book" charset="0"/>
                <a:cs typeface="Avenir Book" charset="0"/>
              </a:rPr>
              <a:t>attribute </a:t>
            </a:r>
            <a:r>
              <a:rPr lang="en-US" sz="1200" dirty="0" smtClean="0">
                <a:latin typeface="Avenir Book" charset="0"/>
                <a:ea typeface="Avenir Book" charset="0"/>
                <a:cs typeface="Avenir Book" charset="0"/>
              </a:rPr>
              <a:t>values.  We had to clean-up some of the variable names, as some of them had spaces, which caused initial SAS import to account for more variables than were actually in the data.  Adding an underscore to connect variables titles resolved this issue.  We also had to add a binary indicator for “Malignant” vs “Benign”, as the Principal Component Analysis requires numerical values in order to function properly.</a:t>
            </a:r>
          </a:p>
          <a:p>
            <a:pPr marL="0" indent="0" algn="just">
              <a:buNone/>
            </a:pPr>
            <a:endParaRPr lang="en-US" sz="1200" dirty="0" smtClean="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Method Selection</a:t>
            </a:r>
            <a:r>
              <a:rPr lang="en-US" sz="1200" baseline="30000" dirty="0" smtClean="0">
                <a:latin typeface="Avenir Book" charset="0"/>
                <a:ea typeface="Avenir Book" charset="0"/>
                <a:cs typeface="Avenir Book" charset="0"/>
              </a:rPr>
              <a:t>a</a:t>
            </a:r>
            <a:endParaRPr lang="en-US" sz="1200" baseline="300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We decided to use Linear Discriminant Analysis (LDA) to model the data.  LDA </a:t>
            </a:r>
            <a:r>
              <a:rPr lang="en-US" sz="1200" dirty="0">
                <a:latin typeface="Avenir Book" charset="0"/>
                <a:ea typeface="Avenir Book" charset="0"/>
                <a:cs typeface="Avenir Book" charset="0"/>
              </a:rPr>
              <a:t>is used to determine which continuous variables discriminate between two </a:t>
            </a:r>
            <a:r>
              <a:rPr lang="en-US" sz="1200" dirty="0" smtClean="0">
                <a:latin typeface="Avenir Book" charset="0"/>
                <a:ea typeface="Avenir Book" charset="0"/>
                <a:cs typeface="Avenir Book" charset="0"/>
              </a:rPr>
              <a:t>naturally </a:t>
            </a:r>
            <a:r>
              <a:rPr lang="en-US" sz="1200" dirty="0">
                <a:latin typeface="Avenir Book" charset="0"/>
                <a:ea typeface="Avenir Book" charset="0"/>
                <a:cs typeface="Avenir Book" charset="0"/>
              </a:rPr>
              <a:t>occurring groups</a:t>
            </a:r>
            <a:r>
              <a:rPr lang="en-US" sz="1200" dirty="0" smtClean="0">
                <a:latin typeface="Avenir Book" charset="0"/>
                <a:ea typeface="Avenir Book" charset="0"/>
                <a:cs typeface="Avenir Book" charset="0"/>
              </a:rPr>
              <a:t>.  In this case, the cell characteristics are the variables and “Benign” vs “Malignant” are the groups.  The fact that we only had two categorical states -- Benign and Malignant </a:t>
            </a:r>
            <a:r>
              <a:rPr lang="mr-IN" sz="1200" dirty="0" smtClean="0">
                <a:latin typeface="Avenir Book" charset="0"/>
                <a:ea typeface="Avenir Book" charset="0"/>
                <a:cs typeface="Avenir Book" charset="0"/>
              </a:rPr>
              <a:t>–</a:t>
            </a:r>
            <a:r>
              <a:rPr lang="en-US" sz="1200" dirty="0" smtClean="0">
                <a:latin typeface="Avenir Book" charset="0"/>
                <a:ea typeface="Avenir Book" charset="0"/>
                <a:cs typeface="Avenir Book" charset="0"/>
              </a:rPr>
              <a:t> made our dataset perfect for using LDA.  First, we needed to ensure our data met the requirements for LDA.  Categorically:</a:t>
            </a:r>
          </a:p>
          <a:p>
            <a:pPr marL="0" indent="0" algn="just">
              <a:buNone/>
            </a:pPr>
            <a:endParaRPr lang="en-US" sz="1200" dirty="0">
              <a:latin typeface="Avenir Book" charset="0"/>
              <a:ea typeface="Avenir Book" charset="0"/>
              <a:cs typeface="Avenir Book" charset="0"/>
            </a:endParaRPr>
          </a:p>
          <a:p>
            <a:pPr lvl="1" algn="just"/>
            <a:r>
              <a:rPr lang="en-US" sz="1200" dirty="0" smtClean="0">
                <a:latin typeface="Avenir Book" charset="0"/>
                <a:ea typeface="Avenir Book" charset="0"/>
                <a:cs typeface="Avenir Book" charset="0"/>
              </a:rPr>
              <a:t>Sample </a:t>
            </a:r>
            <a:r>
              <a:rPr lang="en-US" sz="1200" dirty="0">
                <a:latin typeface="Avenir Book" charset="0"/>
                <a:ea typeface="Avenir Book" charset="0"/>
                <a:cs typeface="Avenir Book" charset="0"/>
              </a:rPr>
              <a:t>size: Unequal sample </a:t>
            </a:r>
            <a:r>
              <a:rPr lang="en-US" sz="1200" dirty="0" smtClean="0">
                <a:latin typeface="Avenir Book" charset="0"/>
                <a:ea typeface="Avenir Book" charset="0"/>
                <a:cs typeface="Avenir Book" charset="0"/>
              </a:rPr>
              <a:t>sizes acceptable, therefore we will proceed, despite our 63%/37% benign vs malignant samples.</a:t>
            </a:r>
          </a:p>
          <a:p>
            <a:pPr lvl="1" algn="just"/>
            <a:r>
              <a:rPr lang="en-US" sz="1200" dirty="0" smtClean="0">
                <a:latin typeface="Avenir Book" charset="0"/>
                <a:ea typeface="Avenir Book" charset="0"/>
                <a:cs typeface="Avenir Book" charset="0"/>
              </a:rPr>
              <a:t>Normal </a:t>
            </a:r>
            <a:r>
              <a:rPr lang="en-US" sz="1200" dirty="0">
                <a:latin typeface="Avenir Book" charset="0"/>
                <a:ea typeface="Avenir Book" charset="0"/>
                <a:cs typeface="Avenir Book" charset="0"/>
              </a:rPr>
              <a:t>distribution: </a:t>
            </a:r>
            <a:r>
              <a:rPr lang="en-US" sz="1200" dirty="0" smtClean="0">
                <a:latin typeface="Avenir Book" charset="0"/>
                <a:ea typeface="Avenir Book" charset="0"/>
                <a:cs typeface="Avenir Book" charset="0"/>
              </a:rPr>
              <a:t>due to the number of observations, under the Central Limit Theorem, it </a:t>
            </a:r>
            <a:r>
              <a:rPr lang="en-US" sz="1200" dirty="0">
                <a:latin typeface="Avenir Book" charset="0"/>
                <a:ea typeface="Avenir Book" charset="0"/>
                <a:cs typeface="Avenir Book" charset="0"/>
              </a:rPr>
              <a:t>is assumed that the data </a:t>
            </a:r>
            <a:r>
              <a:rPr lang="en-US" sz="1200" dirty="0" smtClean="0">
                <a:latin typeface="Avenir Book" charset="0"/>
                <a:ea typeface="Avenir Book" charset="0"/>
                <a:cs typeface="Avenir Book" charset="0"/>
              </a:rPr>
              <a:t>represent </a:t>
            </a:r>
            <a:r>
              <a:rPr lang="en-US" sz="1200" dirty="0">
                <a:latin typeface="Avenir Book" charset="0"/>
                <a:ea typeface="Avenir Book" charset="0"/>
                <a:cs typeface="Avenir Book" charset="0"/>
              </a:rPr>
              <a:t>a sample from a multivariate normal distribution. </a:t>
            </a:r>
            <a:endParaRPr lang="en-US" sz="1200" dirty="0" smtClean="0">
              <a:latin typeface="Avenir Book" charset="0"/>
              <a:ea typeface="Avenir Book" charset="0"/>
              <a:cs typeface="Avenir Book" charset="0"/>
            </a:endParaRPr>
          </a:p>
          <a:p>
            <a:pPr lvl="1" algn="just"/>
            <a:r>
              <a:rPr lang="en-US" sz="1200" dirty="0" smtClean="0">
                <a:latin typeface="Avenir Book" charset="0"/>
                <a:ea typeface="Avenir Book" charset="0"/>
                <a:cs typeface="Avenir Book" charset="0"/>
              </a:rPr>
              <a:t>Homogeneity </a:t>
            </a:r>
            <a:r>
              <a:rPr lang="en-US" sz="1200" dirty="0">
                <a:latin typeface="Avenir Book" charset="0"/>
                <a:ea typeface="Avenir Book" charset="0"/>
                <a:cs typeface="Avenir Book" charset="0"/>
              </a:rPr>
              <a:t>of </a:t>
            </a:r>
            <a:r>
              <a:rPr lang="en-US" sz="1200" dirty="0" smtClean="0">
                <a:latin typeface="Avenir Book" charset="0"/>
                <a:ea typeface="Avenir Book" charset="0"/>
                <a:cs typeface="Avenir Book" charset="0"/>
              </a:rPr>
              <a:t>variances: LDA </a:t>
            </a:r>
            <a:r>
              <a:rPr lang="en-US" sz="1200" dirty="0">
                <a:latin typeface="Avenir Book" charset="0"/>
                <a:ea typeface="Avenir Book" charset="0"/>
                <a:cs typeface="Avenir Book" charset="0"/>
              </a:rPr>
              <a:t>is very sensitive to heterogeneity of variance-covariance matrices. </a:t>
            </a:r>
            <a:r>
              <a:rPr lang="en-US" sz="1200" dirty="0" smtClean="0">
                <a:latin typeface="Avenir Book" charset="0"/>
                <a:ea typeface="Avenir Book" charset="0"/>
                <a:cs typeface="Avenir Book" charset="0"/>
              </a:rPr>
              <a:t> Homoscedasticity </a:t>
            </a:r>
            <a:r>
              <a:rPr lang="en-US" sz="1200" dirty="0">
                <a:latin typeface="Avenir Book" charset="0"/>
                <a:ea typeface="Avenir Book" charset="0"/>
                <a:cs typeface="Avenir Book" charset="0"/>
              </a:rPr>
              <a:t>is evaluated through scatterplots and corrected by transformation of variables</a:t>
            </a:r>
            <a:r>
              <a:rPr lang="en-US" sz="1200" dirty="0" smtClean="0">
                <a:latin typeface="Avenir Book" charset="0"/>
                <a:ea typeface="Avenir Book" charset="0"/>
                <a:cs typeface="Avenir Book" charset="0"/>
              </a:rPr>
              <a:t>.  We will evaluate the </a:t>
            </a:r>
            <a:r>
              <a:rPr lang="en-US" sz="1200" i="1" dirty="0" smtClean="0">
                <a:latin typeface="Avenir Book" charset="0"/>
                <a:ea typeface="Avenir Book" charset="0"/>
                <a:cs typeface="Avenir Book" charset="0"/>
              </a:rPr>
              <a:t>Simple</a:t>
            </a:r>
            <a:r>
              <a:rPr lang="en-US" sz="1200" dirty="0" smtClean="0">
                <a:latin typeface="Avenir Book" charset="0"/>
                <a:ea typeface="Avenir Book" charset="0"/>
                <a:cs typeface="Avenir Book" charset="0"/>
              </a:rPr>
              <a:t> (</a:t>
            </a:r>
            <a:r>
              <a:rPr lang="en-US" sz="1200" i="1" dirty="0" smtClean="0">
                <a:latin typeface="Avenir Book" charset="0"/>
                <a:ea typeface="Avenir Book" charset="0"/>
                <a:cs typeface="Avenir Book" charset="0"/>
              </a:rPr>
              <a:t>summary) Statistics</a:t>
            </a:r>
            <a:r>
              <a:rPr lang="en-US" sz="1200" dirty="0" smtClean="0">
                <a:latin typeface="Avenir Book" charset="0"/>
                <a:ea typeface="Avenir Book" charset="0"/>
                <a:cs typeface="Avenir Book" charset="0"/>
              </a:rPr>
              <a:t> and run a log transformation, if necessary.</a:t>
            </a:r>
          </a:p>
          <a:p>
            <a:pPr lvl="1" algn="just"/>
            <a:r>
              <a:rPr lang="en-US" sz="1200" dirty="0" smtClean="0">
                <a:latin typeface="Avenir Book" charset="0"/>
                <a:ea typeface="Avenir Book" charset="0"/>
                <a:cs typeface="Avenir Book" charset="0"/>
              </a:rPr>
              <a:t>Non-multicollinearity</a:t>
            </a:r>
            <a:r>
              <a:rPr lang="en-US" sz="1200" dirty="0">
                <a:latin typeface="Avenir Book" charset="0"/>
                <a:ea typeface="Avenir Book" charset="0"/>
                <a:cs typeface="Avenir Book" charset="0"/>
              </a:rPr>
              <a:t>: If one of the independent variables is very highly correlated with another, or one is a </a:t>
            </a:r>
            <a:r>
              <a:rPr lang="en-US" sz="1200" dirty="0" smtClean="0">
                <a:latin typeface="Avenir Book" charset="0"/>
                <a:ea typeface="Avenir Book" charset="0"/>
                <a:cs typeface="Avenir Book" charset="0"/>
              </a:rPr>
              <a:t>function of </a:t>
            </a:r>
            <a:r>
              <a:rPr lang="en-US" sz="1200" dirty="0">
                <a:latin typeface="Avenir Book" charset="0"/>
                <a:ea typeface="Avenir Book" charset="0"/>
                <a:cs typeface="Avenir Book" charset="0"/>
              </a:rPr>
              <a:t>other independents, then the tolerance value for that variable will approach 0 and the matrix will not have a unique discriminant solution. </a:t>
            </a:r>
            <a:r>
              <a:rPr lang="en-US" sz="1200" dirty="0" smtClean="0">
                <a:latin typeface="Avenir Book" charset="0"/>
                <a:ea typeface="Avenir Book" charset="0"/>
                <a:cs typeface="Avenir Book" charset="0"/>
              </a:rPr>
              <a:t>  Since Principles Component Analysis alleviates collinearity, we will proceed with a PCA, then LDA.</a:t>
            </a:r>
          </a:p>
          <a:p>
            <a:pPr algn="just"/>
            <a:endParaRPr lang="en-US" sz="12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     The </a:t>
            </a:r>
            <a:r>
              <a:rPr lang="en-US" sz="1200" dirty="0">
                <a:latin typeface="Avenir Book" charset="0"/>
                <a:ea typeface="Avenir Book" charset="0"/>
                <a:cs typeface="Avenir Book" charset="0"/>
              </a:rPr>
              <a:t>“training data set” features </a:t>
            </a:r>
            <a:r>
              <a:rPr lang="en-US" sz="1200" dirty="0" smtClean="0">
                <a:latin typeface="Avenir Book" charset="0"/>
                <a:ea typeface="Avenir Book" charset="0"/>
                <a:cs typeface="Avenir Book" charset="0"/>
              </a:rPr>
              <a:t>30 variables, with the </a:t>
            </a:r>
            <a:r>
              <a:rPr lang="en-US" sz="1200" dirty="0">
                <a:latin typeface="Avenir Book" charset="0"/>
                <a:ea typeface="Avenir Book" charset="0"/>
                <a:cs typeface="Avenir Book" charset="0"/>
              </a:rPr>
              <a:t>following Class distribution: 357 benign and 212 malignant cells.  We ran a FULL PRINCIPLE COMPONENTS ANALYSIS, which we intended to use to reduce the number of variables from </a:t>
            </a:r>
            <a:r>
              <a:rPr lang="en-US" sz="1200" dirty="0" smtClean="0">
                <a:latin typeface="Avenir Book" charset="0"/>
                <a:ea typeface="Avenir Book" charset="0"/>
                <a:cs typeface="Avenir Book" charset="0"/>
              </a:rPr>
              <a:t>30 </a:t>
            </a:r>
            <a:r>
              <a:rPr lang="en-US" sz="1200" dirty="0">
                <a:latin typeface="Avenir Book" charset="0"/>
                <a:ea typeface="Avenir Book" charset="0"/>
                <a:cs typeface="Avenir Book" charset="0"/>
              </a:rPr>
              <a:t>to a more manageable </a:t>
            </a:r>
            <a:r>
              <a:rPr lang="en-US" sz="1200" dirty="0" smtClean="0">
                <a:latin typeface="Avenir Book" charset="0"/>
                <a:ea typeface="Avenir Book" charset="0"/>
                <a:cs typeface="Avenir Book" charset="0"/>
              </a:rPr>
              <a:t>number, and also to explore the relationship between the variables. </a:t>
            </a:r>
            <a:endParaRPr lang="en-US" sz="1200" dirty="0">
              <a:latin typeface="Avenir Book" charset="0"/>
              <a:ea typeface="Avenir Book" charset="0"/>
              <a:cs typeface="Avenir Book" charset="0"/>
            </a:endParaRPr>
          </a:p>
        </p:txBody>
      </p:sp>
      <p:pic>
        <p:nvPicPr>
          <p:cNvPr id="5" name="Picture 4"/>
          <p:cNvPicPr>
            <a:picLocks noChangeAspect="1"/>
          </p:cNvPicPr>
          <p:nvPr/>
        </p:nvPicPr>
        <p:blipFill rotWithShape="1">
          <a:blip r:embed="rId2"/>
          <a:srcRect l="23106" r="17781" b="3883"/>
          <a:stretch/>
        </p:blipFill>
        <p:spPr>
          <a:xfrm>
            <a:off x="5422318" y="57985"/>
            <a:ext cx="883232" cy="718055"/>
          </a:xfrm>
          <a:prstGeom prst="rect">
            <a:avLst/>
          </a:prstGeom>
          <a:ln>
            <a:noFill/>
          </a:ln>
          <a:effectLst>
            <a:softEdge rad="112500"/>
          </a:effectLst>
        </p:spPr>
      </p:pic>
      <p:sp>
        <p:nvSpPr>
          <p:cNvPr id="6" name="Content Placeholder 3"/>
          <p:cNvSpPr txBox="1">
            <a:spLocks/>
          </p:cNvSpPr>
          <p:nvPr/>
        </p:nvSpPr>
        <p:spPr>
          <a:xfrm>
            <a:off x="472885" y="7114246"/>
            <a:ext cx="6144290" cy="25853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Font typeface="Arial" panose="020B0604020202020204" pitchFamily="34" charset="0"/>
              <a:buNone/>
            </a:pPr>
            <a:r>
              <a:rPr lang="en-US" sz="1200" dirty="0" smtClean="0"/>
              <a:t>     </a:t>
            </a:r>
            <a:endParaRPr lang="en-US" sz="1200" dirty="0"/>
          </a:p>
        </p:txBody>
      </p:sp>
    </p:spTree>
    <p:extLst>
      <p:ext uri="{BB962C8B-B14F-4D97-AF65-F5344CB8AC3E}">
        <p14:creationId xmlns:p14="http://schemas.microsoft.com/office/powerpoint/2010/main" val="1499362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289004" y="4933443"/>
            <a:ext cx="3216727" cy="362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8" name="Rectangle 37"/>
          <p:cNvSpPr/>
          <p:nvPr/>
        </p:nvSpPr>
        <p:spPr>
          <a:xfrm>
            <a:off x="922426" y="7320846"/>
            <a:ext cx="2210241" cy="124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Rectangle 5"/>
          <p:cNvSpPr/>
          <p:nvPr/>
        </p:nvSpPr>
        <p:spPr>
          <a:xfrm>
            <a:off x="4380875" y="2124856"/>
            <a:ext cx="2124856" cy="2555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28" name="Picture 27"/>
          <p:cNvPicPr>
            <a:picLocks noChangeAspect="1"/>
          </p:cNvPicPr>
          <p:nvPr/>
        </p:nvPicPr>
        <p:blipFill rotWithShape="1">
          <a:blip r:embed="rId2">
            <a:extLst>
              <a:ext uri="{28A0092B-C50C-407E-A947-70E740481C1C}">
                <a14:useLocalDpi xmlns:a14="http://schemas.microsoft.com/office/drawing/2010/main" val="0"/>
              </a:ext>
            </a:extLst>
          </a:blip>
          <a:srcRect l="36399" t="15437" r="36822" b="709"/>
          <a:stretch/>
        </p:blipFill>
        <p:spPr>
          <a:xfrm>
            <a:off x="4395866" y="2139845"/>
            <a:ext cx="2093552" cy="2533339"/>
          </a:xfrm>
          <a:prstGeom prst="rect">
            <a:avLst/>
          </a:prstGeom>
        </p:spPr>
      </p:pic>
      <p:sp>
        <p:nvSpPr>
          <p:cNvPr id="2" name="Title 1"/>
          <p:cNvSpPr>
            <a:spLocks noGrp="1"/>
          </p:cNvSpPr>
          <p:nvPr>
            <p:ph type="title"/>
          </p:nvPr>
        </p:nvSpPr>
        <p:spPr>
          <a:xfrm>
            <a:off x="1" y="589397"/>
            <a:ext cx="6489417" cy="681620"/>
          </a:xfrm>
        </p:spPr>
        <p:txBody>
          <a:bodyPr>
            <a:noAutofit/>
          </a:bodyPr>
          <a:lstStyle/>
          <a:p>
            <a:r>
              <a:rPr lang="en-US" sz="2000" dirty="0" smtClean="0">
                <a:latin typeface="Avenir Book" charset="0"/>
                <a:ea typeface="Avenir Book" charset="0"/>
                <a:cs typeface="Avenir Book" charset="0"/>
              </a:rPr>
              <a:t>principle component analysis</a:t>
            </a:r>
            <a:endParaRPr lang="en-US" sz="2000" dirty="0">
              <a:latin typeface="Avenir Book" charset="0"/>
              <a:ea typeface="Avenir Book" charset="0"/>
              <a:cs typeface="Avenir Book" charset="0"/>
            </a:endParaRPr>
          </a:p>
        </p:txBody>
      </p:sp>
      <p:sp>
        <p:nvSpPr>
          <p:cNvPr id="4" name="Content Placeholder 3"/>
          <p:cNvSpPr>
            <a:spLocks noGrp="1"/>
          </p:cNvSpPr>
          <p:nvPr>
            <p:ph idx="1"/>
          </p:nvPr>
        </p:nvSpPr>
        <p:spPr>
          <a:xfrm>
            <a:off x="947308" y="1328040"/>
            <a:ext cx="5621052" cy="757130"/>
          </a:xfrm>
          <a:prstGeom prst="rect">
            <a:avLst/>
          </a:prstGeom>
        </p:spPr>
        <p:txBody>
          <a:bodyPr wrap="square">
            <a:spAutoFit/>
          </a:bodyPr>
          <a:lstStyle/>
          <a:p>
            <a:pPr marL="0" indent="0" algn="just">
              <a:buNone/>
            </a:pPr>
            <a:r>
              <a:rPr lang="en-US" sz="1200" dirty="0" smtClean="0">
                <a:latin typeface="Avenir Book" charset="0"/>
                <a:ea typeface="Avenir Book" charset="0"/>
                <a:cs typeface="Avenir Book" charset="0"/>
              </a:rPr>
              <a:t>     Upon examination of the Simple Statistics matrix, we saw that there were a few Means which were drastically different in scale from the others.  Since LDA is sensitive to scale, we decided we needed to further explore the possibility of transforming the data (Figure 6).</a:t>
            </a:r>
            <a:endParaRPr lang="en-US" sz="1200" dirty="0">
              <a:latin typeface="Avenir Book" charset="0"/>
              <a:ea typeface="Avenir Book" charset="0"/>
              <a:cs typeface="Avenir Book" charset="0"/>
            </a:endParaRPr>
          </a:p>
        </p:txBody>
      </p:sp>
      <p:sp>
        <p:nvSpPr>
          <p:cNvPr id="9" name="TextBox 8"/>
          <p:cNvSpPr txBox="1"/>
          <p:nvPr/>
        </p:nvSpPr>
        <p:spPr>
          <a:xfrm>
            <a:off x="825478" y="8567524"/>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8</a:t>
            </a:r>
          </a:p>
        </p:txBody>
      </p:sp>
      <p:sp>
        <p:nvSpPr>
          <p:cNvPr id="10" name="Rectangle 9"/>
          <p:cNvSpPr/>
          <p:nvPr/>
        </p:nvSpPr>
        <p:spPr>
          <a:xfrm>
            <a:off x="922426" y="4933443"/>
            <a:ext cx="2206008" cy="162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9" name="Rectangle 18"/>
          <p:cNvSpPr/>
          <p:nvPr/>
        </p:nvSpPr>
        <p:spPr>
          <a:xfrm>
            <a:off x="1257195" y="7532492"/>
            <a:ext cx="154030" cy="149634"/>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7" name="Rectangle 26"/>
          <p:cNvSpPr/>
          <p:nvPr/>
        </p:nvSpPr>
        <p:spPr>
          <a:xfrm>
            <a:off x="1417184" y="7741991"/>
            <a:ext cx="154030" cy="48782"/>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8303" t="1163" r="43555" b="96576"/>
          <a:stretch/>
        </p:blipFill>
        <p:spPr>
          <a:xfrm>
            <a:off x="4748264" y="2158889"/>
            <a:ext cx="490799" cy="52675"/>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11703" t="2133" r="7268" b="61745"/>
          <a:stretch/>
        </p:blipFill>
        <p:spPr>
          <a:xfrm>
            <a:off x="945900" y="4960138"/>
            <a:ext cx="2167625" cy="1588106"/>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326" y="7349168"/>
            <a:ext cx="2164207" cy="1209025"/>
          </a:xfrm>
          <a:prstGeom prst="rect">
            <a:avLst/>
          </a:prstGeom>
        </p:spPr>
      </p:pic>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3437" t="2420" r="3582" b="1886"/>
          <a:stretch/>
        </p:blipFill>
        <p:spPr>
          <a:xfrm>
            <a:off x="3302321" y="4954715"/>
            <a:ext cx="3187097" cy="3599905"/>
          </a:xfrm>
          <a:prstGeom prst="rect">
            <a:avLst/>
          </a:prstGeom>
        </p:spPr>
      </p:pic>
      <p:sp>
        <p:nvSpPr>
          <p:cNvPr id="32" name="Rectangle 31"/>
          <p:cNvSpPr/>
          <p:nvPr/>
        </p:nvSpPr>
        <p:spPr>
          <a:xfrm>
            <a:off x="5115393" y="2539583"/>
            <a:ext cx="274293" cy="83699"/>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3" name="Rectangle 32"/>
          <p:cNvSpPr/>
          <p:nvPr/>
        </p:nvSpPr>
        <p:spPr>
          <a:xfrm>
            <a:off x="5117891" y="2459635"/>
            <a:ext cx="274293" cy="83699"/>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4" name="Rectangle 33"/>
          <p:cNvSpPr/>
          <p:nvPr/>
        </p:nvSpPr>
        <p:spPr>
          <a:xfrm>
            <a:off x="5116642" y="4043600"/>
            <a:ext cx="274293" cy="154899"/>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5" name="TextBox 34"/>
          <p:cNvSpPr txBox="1"/>
          <p:nvPr/>
        </p:nvSpPr>
        <p:spPr>
          <a:xfrm>
            <a:off x="4305926" y="4659973"/>
            <a:ext cx="1618812"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6</a:t>
            </a:r>
            <a:endParaRPr lang="en-US" sz="500" dirty="0">
              <a:latin typeface="Avenir Book" charset="0"/>
              <a:ea typeface="Avenir Book" charset="0"/>
              <a:cs typeface="Avenir Book" charset="0"/>
            </a:endParaRPr>
          </a:p>
        </p:txBody>
      </p:sp>
      <p:sp>
        <p:nvSpPr>
          <p:cNvPr id="36" name="Content Placeholder 3"/>
          <p:cNvSpPr txBox="1">
            <a:spLocks/>
          </p:cNvSpPr>
          <p:nvPr/>
        </p:nvSpPr>
        <p:spPr>
          <a:xfrm>
            <a:off x="947308" y="2085760"/>
            <a:ext cx="3006625" cy="275152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Font typeface="Arial" panose="020B0604020202020204" pitchFamily="34" charset="0"/>
              <a:buNone/>
            </a:pPr>
            <a:r>
              <a:rPr lang="en-US" sz="1200" dirty="0" smtClean="0">
                <a:latin typeface="Avenir Book" charset="0"/>
                <a:ea typeface="Avenir Book" charset="0"/>
                <a:cs typeface="Avenir Book" charset="0"/>
              </a:rPr>
              <a:t>     Reviewing the Eigenvalues of the Covariance Matrix, we discovered that the large-scaled values were causing the cumulative Principle Components composition to reflect 98% of the proportion of differences to be reflected in the first Component (Figure 7).  Examination of the Scree Plot and Variance Explained graph confirmed this effect (Figure 8).  The Component Scores Matrix (Figure 9) was difficult to analyze due to the number of components, but we felt confident that given the aforementioned effect of the scale issue, we needed to perform a log transformation on the data.</a:t>
            </a:r>
            <a:endParaRPr lang="en-US" sz="1200" dirty="0">
              <a:latin typeface="Avenir Book" charset="0"/>
              <a:ea typeface="Avenir Book" charset="0"/>
              <a:cs typeface="Avenir Book" charset="0"/>
            </a:endParaRPr>
          </a:p>
        </p:txBody>
      </p:sp>
      <p:sp>
        <p:nvSpPr>
          <p:cNvPr id="39" name="TextBox 38"/>
          <p:cNvSpPr txBox="1"/>
          <p:nvPr/>
        </p:nvSpPr>
        <p:spPr>
          <a:xfrm>
            <a:off x="867629" y="6569532"/>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7</a:t>
            </a:r>
            <a:endParaRPr lang="en-US" sz="500" dirty="0">
              <a:latin typeface="Avenir Book" charset="0"/>
              <a:ea typeface="Avenir Book" charset="0"/>
              <a:cs typeface="Avenir Book" charset="0"/>
            </a:endParaRPr>
          </a:p>
        </p:txBody>
      </p:sp>
      <p:sp>
        <p:nvSpPr>
          <p:cNvPr id="40" name="TextBox 39"/>
          <p:cNvSpPr txBox="1"/>
          <p:nvPr/>
        </p:nvSpPr>
        <p:spPr>
          <a:xfrm>
            <a:off x="3200378" y="8550647"/>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9</a:t>
            </a:r>
            <a:endParaRPr lang="en-US" sz="500" dirty="0">
              <a:latin typeface="Avenir Book" charset="0"/>
              <a:ea typeface="Avenir Book" charset="0"/>
              <a:cs typeface="Avenir Book" charset="0"/>
            </a:endParaRP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48303" t="1163" r="43555" b="96576"/>
          <a:stretch/>
        </p:blipFill>
        <p:spPr>
          <a:xfrm>
            <a:off x="4650469" y="5055676"/>
            <a:ext cx="490799" cy="52675"/>
          </a:xfrm>
          <a:prstGeom prst="rect">
            <a:avLst/>
          </a:prstGeom>
        </p:spPr>
      </p:pic>
      <p:pic>
        <p:nvPicPr>
          <p:cNvPr id="24" name="Picture 23"/>
          <p:cNvPicPr>
            <a:picLocks noChangeAspect="1"/>
          </p:cNvPicPr>
          <p:nvPr/>
        </p:nvPicPr>
        <p:blipFill rotWithShape="1">
          <a:blip r:embed="rId2">
            <a:extLst>
              <a:ext uri="{28A0092B-C50C-407E-A947-70E740481C1C}">
                <a14:useLocalDpi xmlns:a14="http://schemas.microsoft.com/office/drawing/2010/main" val="0"/>
              </a:ext>
            </a:extLst>
          </a:blip>
          <a:srcRect l="48303" t="1163" r="43555" b="96576"/>
          <a:stretch/>
        </p:blipFill>
        <p:spPr>
          <a:xfrm>
            <a:off x="1818798" y="5056990"/>
            <a:ext cx="490799" cy="52675"/>
          </a:xfrm>
          <a:prstGeom prst="rect">
            <a:avLst/>
          </a:prstGeom>
        </p:spPr>
      </p:pic>
      <p:pic>
        <p:nvPicPr>
          <p:cNvPr id="25" name="Picture 24"/>
          <p:cNvPicPr>
            <a:picLocks noChangeAspect="1"/>
          </p:cNvPicPr>
          <p:nvPr/>
        </p:nvPicPr>
        <p:blipFill rotWithShape="1">
          <a:blip r:embed="rId2">
            <a:extLst>
              <a:ext uri="{28A0092B-C50C-407E-A947-70E740481C1C}">
                <a14:useLocalDpi xmlns:a14="http://schemas.microsoft.com/office/drawing/2010/main" val="0"/>
              </a:ext>
            </a:extLst>
          </a:blip>
          <a:srcRect l="48303" t="1163" r="43555" b="96576"/>
          <a:stretch/>
        </p:blipFill>
        <p:spPr>
          <a:xfrm>
            <a:off x="1818798" y="7361580"/>
            <a:ext cx="490799" cy="52675"/>
          </a:xfrm>
          <a:prstGeom prst="rect">
            <a:avLst/>
          </a:prstGeom>
        </p:spPr>
      </p:pic>
    </p:spTree>
    <p:extLst>
      <p:ext uri="{BB962C8B-B14F-4D97-AF65-F5344CB8AC3E}">
        <p14:creationId xmlns:p14="http://schemas.microsoft.com/office/powerpoint/2010/main" val="1998905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3685081" y="4948051"/>
            <a:ext cx="2638459" cy="1479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8" name="Rectangle 37"/>
          <p:cNvSpPr/>
          <p:nvPr/>
        </p:nvSpPr>
        <p:spPr>
          <a:xfrm>
            <a:off x="705061" y="4949825"/>
            <a:ext cx="4710025" cy="1478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itle 1"/>
          <p:cNvSpPr>
            <a:spLocks noGrp="1"/>
          </p:cNvSpPr>
          <p:nvPr>
            <p:ph type="title"/>
          </p:nvPr>
        </p:nvSpPr>
        <p:spPr>
          <a:xfrm>
            <a:off x="1" y="589397"/>
            <a:ext cx="6489417" cy="681620"/>
          </a:xfrm>
        </p:spPr>
        <p:txBody>
          <a:bodyPr>
            <a:noAutofit/>
          </a:bodyPr>
          <a:lstStyle/>
          <a:p>
            <a:r>
              <a:rPr lang="en-US" sz="2000" dirty="0" smtClean="0">
                <a:latin typeface="Avenir Book" charset="0"/>
                <a:ea typeface="Avenir Book" charset="0"/>
                <a:cs typeface="Avenir Book" charset="0"/>
              </a:rPr>
              <a:t>principle component analysis</a:t>
            </a:r>
            <a:endParaRPr lang="en-US" sz="2000" dirty="0">
              <a:latin typeface="Avenir Book" charset="0"/>
              <a:ea typeface="Avenir Book" charset="0"/>
              <a:cs typeface="Avenir Book" charset="0"/>
            </a:endParaRPr>
          </a:p>
        </p:txBody>
      </p:sp>
      <p:sp>
        <p:nvSpPr>
          <p:cNvPr id="4" name="Content Placeholder 3"/>
          <p:cNvSpPr>
            <a:spLocks noGrp="1"/>
          </p:cNvSpPr>
          <p:nvPr>
            <p:ph idx="1"/>
          </p:nvPr>
        </p:nvSpPr>
        <p:spPr>
          <a:xfrm>
            <a:off x="947308" y="1328040"/>
            <a:ext cx="5621052" cy="761747"/>
          </a:xfrm>
          <a:prstGeom prst="rect">
            <a:avLst/>
          </a:prstGeom>
        </p:spPr>
        <p:txBody>
          <a:bodyPr wrap="square">
            <a:spAutoFit/>
          </a:bodyPr>
          <a:lstStyle/>
          <a:p>
            <a:pPr marL="0" indent="0" algn="just">
              <a:buNone/>
            </a:pPr>
            <a:r>
              <a:rPr lang="en-US" sz="1200" dirty="0" smtClean="0">
                <a:latin typeface="Avenir Book" charset="0"/>
                <a:ea typeface="Avenir Book" charset="0"/>
                <a:cs typeface="Avenir Book" charset="0"/>
              </a:rPr>
              <a:t>     We then realized that we needed to look at the Eigenvalues of the Correlation Matrix, as well.  Due to different scaling of variables, we knew that mathematically, the Covariance Matrix would be heavily influenced by variables with large variances.</a:t>
            </a:r>
            <a:endParaRPr lang="en-US" sz="1200" dirty="0">
              <a:latin typeface="Avenir Book" charset="0"/>
              <a:ea typeface="Avenir Book" charset="0"/>
              <a:cs typeface="Avenir Book" charset="0"/>
            </a:endParaRPr>
          </a:p>
        </p:txBody>
      </p:sp>
      <p:sp>
        <p:nvSpPr>
          <p:cNvPr id="9" name="TextBox 8"/>
          <p:cNvSpPr txBox="1"/>
          <p:nvPr/>
        </p:nvSpPr>
        <p:spPr>
          <a:xfrm>
            <a:off x="608114" y="6428975"/>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11</a:t>
            </a:r>
            <a:endParaRPr lang="en-US" sz="500" dirty="0">
              <a:latin typeface="Avenir Book" charset="0"/>
              <a:ea typeface="Avenir Book" charset="0"/>
              <a:cs typeface="Avenir Book" charset="0"/>
            </a:endParaRPr>
          </a:p>
        </p:txBody>
      </p:sp>
      <p:sp>
        <p:nvSpPr>
          <p:cNvPr id="10" name="Rectangle 9"/>
          <p:cNvSpPr/>
          <p:nvPr/>
        </p:nvSpPr>
        <p:spPr>
          <a:xfrm>
            <a:off x="1247563" y="3142685"/>
            <a:ext cx="4452850" cy="16220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9" name="Rectangle 18"/>
          <p:cNvSpPr/>
          <p:nvPr/>
        </p:nvSpPr>
        <p:spPr>
          <a:xfrm>
            <a:off x="1039831" y="5393943"/>
            <a:ext cx="154030" cy="149634"/>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7" name="Rectangle 26"/>
          <p:cNvSpPr/>
          <p:nvPr/>
        </p:nvSpPr>
        <p:spPr>
          <a:xfrm>
            <a:off x="1199820" y="5603442"/>
            <a:ext cx="154030" cy="48782"/>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29" name="Picture 28"/>
          <p:cNvPicPr>
            <a:picLocks noChangeAspect="1"/>
          </p:cNvPicPr>
          <p:nvPr/>
        </p:nvPicPr>
        <p:blipFill rotWithShape="1">
          <a:blip r:embed="rId2">
            <a:extLst>
              <a:ext uri="{28A0092B-C50C-407E-A947-70E740481C1C}">
                <a14:useLocalDpi xmlns:a14="http://schemas.microsoft.com/office/drawing/2010/main" val="0"/>
              </a:ext>
            </a:extLst>
          </a:blip>
          <a:srcRect l="11703" t="2133" r="7268" b="61745"/>
          <a:stretch/>
        </p:blipFill>
        <p:spPr>
          <a:xfrm>
            <a:off x="1271038" y="3169380"/>
            <a:ext cx="2167625" cy="1588106"/>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62" y="4966225"/>
            <a:ext cx="2601683" cy="1453419"/>
          </a:xfrm>
          <a:prstGeom prst="rect">
            <a:avLst/>
          </a:prstGeom>
        </p:spPr>
      </p:pic>
      <p:sp>
        <p:nvSpPr>
          <p:cNvPr id="36" name="Content Placeholder 3"/>
          <p:cNvSpPr txBox="1">
            <a:spLocks/>
          </p:cNvSpPr>
          <p:nvPr/>
        </p:nvSpPr>
        <p:spPr>
          <a:xfrm>
            <a:off x="947308" y="2085760"/>
            <a:ext cx="5542110" cy="512140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Font typeface="Arial" panose="020B0604020202020204" pitchFamily="34" charset="0"/>
              <a:buNone/>
            </a:pPr>
            <a:r>
              <a:rPr lang="en-US" sz="1200" dirty="0" smtClean="0">
                <a:latin typeface="Avenir Book" charset="0"/>
                <a:ea typeface="Avenir Book" charset="0"/>
                <a:cs typeface="Avenir Book" charset="0"/>
              </a:rPr>
              <a:t>     Reviewing the Eigenvalues of the Correlation Matrix, we discovered that the large-scaled values didn’t have much of an impact, as we’d need to consider nine (9) Principle Components to reflect 93% of the cumulative differences.  Examination of the Scree Plot and Variance Explained graph confirmed this effect (Figures 10 and 11). </a:t>
            </a: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r>
              <a:rPr lang="en-US" sz="1200" dirty="0">
                <a:latin typeface="Avenir Book" charset="0"/>
                <a:ea typeface="Avenir Book" charset="0"/>
                <a:cs typeface="Avenir Book" charset="0"/>
              </a:rPr>
              <a:t> </a:t>
            </a:r>
            <a:r>
              <a:rPr lang="en-US" sz="1200" dirty="0" smtClean="0">
                <a:latin typeface="Avenir Book" charset="0"/>
                <a:ea typeface="Avenir Book" charset="0"/>
                <a:cs typeface="Avenir Book" charset="0"/>
              </a:rPr>
              <a:t>    We decided to continue with our Log Transformation, to see of this would help reduce the number of Principle Components</a:t>
            </a:r>
            <a:r>
              <a:rPr lang="mr-IN" sz="1200" dirty="0" smtClean="0">
                <a:latin typeface="Avenir Book" charset="0"/>
                <a:ea typeface="Avenir Book" charset="0"/>
                <a:cs typeface="Avenir Book" charset="0"/>
              </a:rPr>
              <a:t>…</a:t>
            </a:r>
            <a:r>
              <a:rPr lang="en-US" sz="1200" dirty="0" smtClean="0">
                <a:latin typeface="Avenir Book" charset="0"/>
                <a:ea typeface="Avenir Book" charset="0"/>
                <a:cs typeface="Avenir Book" charset="0"/>
              </a:rPr>
              <a:t> </a:t>
            </a:r>
            <a:endParaRPr lang="en-US" sz="1200" dirty="0">
              <a:latin typeface="Avenir Book" charset="0"/>
              <a:ea typeface="Avenir Book" charset="0"/>
              <a:cs typeface="Avenir Book" charset="0"/>
            </a:endParaRPr>
          </a:p>
        </p:txBody>
      </p:sp>
      <p:sp>
        <p:nvSpPr>
          <p:cNvPr id="39" name="TextBox 38"/>
          <p:cNvSpPr txBox="1"/>
          <p:nvPr/>
        </p:nvSpPr>
        <p:spPr>
          <a:xfrm>
            <a:off x="1192767" y="4778774"/>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10</a:t>
            </a:r>
            <a:endParaRPr lang="en-US" sz="500" dirty="0">
              <a:latin typeface="Avenir Book" charset="0"/>
              <a:ea typeface="Avenir Book" charset="0"/>
              <a:cs typeface="Avenir Book" charset="0"/>
            </a:endParaRPr>
          </a:p>
        </p:txBody>
      </p:sp>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48303" t="1163" r="43555" b="96576"/>
          <a:stretch/>
        </p:blipFill>
        <p:spPr>
          <a:xfrm>
            <a:off x="3848482" y="3269861"/>
            <a:ext cx="490799" cy="52675"/>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48303" t="1163" r="43555" b="96576"/>
          <a:stretch/>
        </p:blipFill>
        <p:spPr>
          <a:xfrm>
            <a:off x="2143936" y="3266232"/>
            <a:ext cx="490799" cy="52675"/>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48303" t="1163" r="43555" b="96576"/>
          <a:stretch/>
        </p:blipFill>
        <p:spPr>
          <a:xfrm>
            <a:off x="1882788" y="4985639"/>
            <a:ext cx="490799" cy="52675"/>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67" t="1313" r="596" b="1032"/>
          <a:stretch/>
        </p:blipFill>
        <p:spPr>
          <a:xfrm>
            <a:off x="3589771" y="3162281"/>
            <a:ext cx="2096213" cy="158977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5081" y="4956175"/>
            <a:ext cx="2623644" cy="1465460"/>
          </a:xfrm>
          <a:prstGeom prst="rect">
            <a:avLst/>
          </a:prstGeom>
        </p:spPr>
      </p:pic>
      <p:pic>
        <p:nvPicPr>
          <p:cNvPr id="42" name="Picture 41"/>
          <p:cNvPicPr>
            <a:picLocks noChangeAspect="1"/>
          </p:cNvPicPr>
          <p:nvPr/>
        </p:nvPicPr>
        <p:blipFill rotWithShape="1">
          <a:blip r:embed="rId4">
            <a:extLst>
              <a:ext uri="{28A0092B-C50C-407E-A947-70E740481C1C}">
                <a14:useLocalDpi xmlns:a14="http://schemas.microsoft.com/office/drawing/2010/main" val="0"/>
              </a:ext>
            </a:extLst>
          </a:blip>
          <a:srcRect l="48303" t="1163" r="43555" b="96576"/>
          <a:stretch/>
        </p:blipFill>
        <p:spPr>
          <a:xfrm>
            <a:off x="4866311" y="4985600"/>
            <a:ext cx="490799" cy="52675"/>
          </a:xfrm>
          <a:prstGeom prst="rect">
            <a:avLst/>
          </a:prstGeom>
        </p:spPr>
      </p:pic>
      <p:sp>
        <p:nvSpPr>
          <p:cNvPr id="34" name="Rectangle 33"/>
          <p:cNvSpPr/>
          <p:nvPr/>
        </p:nvSpPr>
        <p:spPr>
          <a:xfrm>
            <a:off x="5191751" y="3290044"/>
            <a:ext cx="489612" cy="1331835"/>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43" name="Rectangle 42"/>
          <p:cNvSpPr/>
          <p:nvPr/>
        </p:nvSpPr>
        <p:spPr>
          <a:xfrm>
            <a:off x="2931151" y="3302744"/>
            <a:ext cx="502312" cy="265035"/>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Tree>
    <p:extLst>
      <p:ext uri="{BB962C8B-B14F-4D97-AF65-F5344CB8AC3E}">
        <p14:creationId xmlns:p14="http://schemas.microsoft.com/office/powerpoint/2010/main" val="1899063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720803" y="6762245"/>
            <a:ext cx="1581446" cy="17809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8" name="Rectangle 37"/>
          <p:cNvSpPr/>
          <p:nvPr/>
        </p:nvSpPr>
        <p:spPr>
          <a:xfrm>
            <a:off x="922426" y="7298361"/>
            <a:ext cx="2210241" cy="12456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Rectangle 5"/>
          <p:cNvSpPr/>
          <p:nvPr/>
        </p:nvSpPr>
        <p:spPr>
          <a:xfrm>
            <a:off x="4380875" y="2124856"/>
            <a:ext cx="2124856" cy="19141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itle 1"/>
          <p:cNvSpPr>
            <a:spLocks noGrp="1"/>
          </p:cNvSpPr>
          <p:nvPr>
            <p:ph type="title"/>
          </p:nvPr>
        </p:nvSpPr>
        <p:spPr>
          <a:xfrm>
            <a:off x="1" y="589397"/>
            <a:ext cx="6493665" cy="681620"/>
          </a:xfrm>
        </p:spPr>
        <p:txBody>
          <a:bodyPr>
            <a:noAutofit/>
          </a:bodyPr>
          <a:lstStyle/>
          <a:p>
            <a:r>
              <a:rPr lang="en-US" sz="2000" dirty="0" smtClean="0">
                <a:latin typeface="Avenir Book" charset="0"/>
                <a:ea typeface="Avenir Book" charset="0"/>
                <a:cs typeface="Avenir Book" charset="0"/>
              </a:rPr>
              <a:t>principle component analysis_</a:t>
            </a:r>
            <a:r>
              <a:rPr lang="en-US" sz="1100" dirty="0" smtClean="0">
                <a:latin typeface="Avenir Book" charset="0"/>
                <a:ea typeface="Avenir Book" charset="0"/>
                <a:cs typeface="Avenir Book" charset="0"/>
              </a:rPr>
              <a:t>v</a:t>
            </a:r>
            <a:r>
              <a:rPr lang="en-US" sz="2000" dirty="0" smtClean="0">
                <a:latin typeface="Avenir Book" charset="0"/>
                <a:ea typeface="Avenir Book" charset="0"/>
                <a:cs typeface="Avenir Book" charset="0"/>
              </a:rPr>
              <a:t>2.0</a:t>
            </a:r>
            <a:endParaRPr lang="en-US" sz="2000" dirty="0">
              <a:latin typeface="Avenir Book" charset="0"/>
              <a:ea typeface="Avenir Book" charset="0"/>
              <a:cs typeface="Avenir Book" charset="0"/>
            </a:endParaRPr>
          </a:p>
        </p:txBody>
      </p:sp>
      <p:sp>
        <p:nvSpPr>
          <p:cNvPr id="4" name="Content Placeholder 3"/>
          <p:cNvSpPr>
            <a:spLocks noGrp="1"/>
          </p:cNvSpPr>
          <p:nvPr>
            <p:ph idx="1"/>
          </p:nvPr>
        </p:nvSpPr>
        <p:spPr>
          <a:xfrm>
            <a:off x="947308" y="1328040"/>
            <a:ext cx="5621052" cy="761747"/>
          </a:xfrm>
          <a:prstGeom prst="rect">
            <a:avLst/>
          </a:prstGeom>
        </p:spPr>
        <p:txBody>
          <a:bodyPr wrap="square">
            <a:spAutoFit/>
          </a:bodyPr>
          <a:lstStyle/>
          <a:p>
            <a:pPr marL="0" indent="0" algn="just">
              <a:buNone/>
            </a:pPr>
            <a:r>
              <a:rPr lang="en-US" sz="1200" dirty="0" smtClean="0">
                <a:latin typeface="Avenir Book" charset="0"/>
                <a:ea typeface="Avenir Book" charset="0"/>
                <a:cs typeface="Avenir Book" charset="0"/>
              </a:rPr>
              <a:t>     Upon examination of the </a:t>
            </a:r>
            <a:r>
              <a:rPr lang="en-US" sz="1200" i="1" dirty="0" smtClean="0">
                <a:solidFill>
                  <a:schemeClr val="accent6">
                    <a:lumMod val="75000"/>
                  </a:schemeClr>
                </a:solidFill>
                <a:latin typeface="Avenir Book" charset="0"/>
                <a:ea typeface="Avenir Book" charset="0"/>
                <a:cs typeface="Avenir Book" charset="0"/>
              </a:rPr>
              <a:t>log transformed </a:t>
            </a:r>
            <a:r>
              <a:rPr lang="en-US" sz="1200" dirty="0" smtClean="0">
                <a:latin typeface="Avenir Book" charset="0"/>
                <a:ea typeface="Avenir Book" charset="0"/>
                <a:cs typeface="Avenir Book" charset="0"/>
              </a:rPr>
              <a:t>Simple Statistics matrix, we saw that the Means were now roughly on the same scale for </a:t>
            </a:r>
            <a:r>
              <a:rPr lang="en-US" sz="1200" dirty="0">
                <a:latin typeface="Avenir Book" charset="0"/>
                <a:ea typeface="Avenir Book" charset="0"/>
                <a:cs typeface="Avenir Book" charset="0"/>
              </a:rPr>
              <a:t>all variables (Figure </a:t>
            </a:r>
            <a:r>
              <a:rPr lang="en-US" sz="1200" dirty="0" smtClean="0">
                <a:latin typeface="Avenir Book" charset="0"/>
                <a:ea typeface="Avenir Book" charset="0"/>
                <a:cs typeface="Avenir Book" charset="0"/>
              </a:rPr>
              <a:t>12).  This will now satisfy the scale guideline for arriving at a more reasonable output from our PCA.</a:t>
            </a:r>
            <a:endParaRPr lang="en-US" sz="1200" dirty="0">
              <a:latin typeface="Avenir Book" charset="0"/>
              <a:ea typeface="Avenir Book" charset="0"/>
              <a:cs typeface="Avenir Book" charset="0"/>
            </a:endParaRPr>
          </a:p>
        </p:txBody>
      </p:sp>
      <p:sp>
        <p:nvSpPr>
          <p:cNvPr id="9" name="TextBox 8"/>
          <p:cNvSpPr txBox="1"/>
          <p:nvPr/>
        </p:nvSpPr>
        <p:spPr>
          <a:xfrm>
            <a:off x="831931" y="8553558"/>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14</a:t>
            </a:r>
            <a:endParaRPr lang="en-US" sz="500" dirty="0">
              <a:latin typeface="Avenir Book" charset="0"/>
              <a:ea typeface="Avenir Book" charset="0"/>
              <a:cs typeface="Avenir Book" charset="0"/>
            </a:endParaRPr>
          </a:p>
        </p:txBody>
      </p:sp>
      <p:sp>
        <p:nvSpPr>
          <p:cNvPr id="10" name="Rectangle 9"/>
          <p:cNvSpPr/>
          <p:nvPr/>
        </p:nvSpPr>
        <p:spPr>
          <a:xfrm>
            <a:off x="1297075" y="4882053"/>
            <a:ext cx="4367913" cy="16220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2" name="Rectangle 31"/>
          <p:cNvSpPr/>
          <p:nvPr/>
        </p:nvSpPr>
        <p:spPr>
          <a:xfrm>
            <a:off x="5115393" y="2539583"/>
            <a:ext cx="274293" cy="83699"/>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3" name="Rectangle 32"/>
          <p:cNvSpPr/>
          <p:nvPr/>
        </p:nvSpPr>
        <p:spPr>
          <a:xfrm>
            <a:off x="5117891" y="2459635"/>
            <a:ext cx="274293" cy="83699"/>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5" name="TextBox 34"/>
          <p:cNvSpPr txBox="1"/>
          <p:nvPr/>
        </p:nvSpPr>
        <p:spPr>
          <a:xfrm>
            <a:off x="4296207" y="4000086"/>
            <a:ext cx="1618812"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12</a:t>
            </a:r>
            <a:endParaRPr lang="en-US" sz="500" dirty="0">
              <a:latin typeface="Avenir Book" charset="0"/>
              <a:ea typeface="Avenir Book" charset="0"/>
              <a:cs typeface="Avenir Book" charset="0"/>
            </a:endParaRPr>
          </a:p>
        </p:txBody>
      </p:sp>
      <p:sp>
        <p:nvSpPr>
          <p:cNvPr id="36" name="Content Placeholder 3"/>
          <p:cNvSpPr txBox="1">
            <a:spLocks/>
          </p:cNvSpPr>
          <p:nvPr/>
        </p:nvSpPr>
        <p:spPr>
          <a:xfrm>
            <a:off x="947308" y="2085760"/>
            <a:ext cx="3312630" cy="275152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Font typeface="Arial" panose="020B0604020202020204" pitchFamily="34" charset="0"/>
              <a:buNone/>
            </a:pPr>
            <a:r>
              <a:rPr lang="en-US" sz="1200" dirty="0" smtClean="0">
                <a:latin typeface="Avenir Book" charset="0"/>
                <a:ea typeface="Avenir Book" charset="0"/>
                <a:cs typeface="Avenir Book" charset="0"/>
              </a:rPr>
              <a:t>     Reviewing the Eigenvalues of the log transformed Correlation Matrix, we discovered that the cumulative Principle Components composition to reflect </a:t>
            </a:r>
            <a:r>
              <a:rPr lang="en-US" sz="1200" u="sng" dirty="0" smtClean="0">
                <a:solidFill>
                  <a:schemeClr val="accent6">
                    <a:lumMod val="75000"/>
                  </a:schemeClr>
                </a:solidFill>
                <a:latin typeface="Avenir Book" charset="0"/>
                <a:ea typeface="Avenir Book" charset="0"/>
                <a:cs typeface="Avenir Book" charset="0"/>
              </a:rPr>
              <a:t>93%</a:t>
            </a:r>
            <a:r>
              <a:rPr lang="en-US" sz="1200" dirty="0" smtClean="0">
                <a:latin typeface="Avenir Book" charset="0"/>
                <a:ea typeface="Avenir Book" charset="0"/>
                <a:cs typeface="Avenir Book" charset="0"/>
              </a:rPr>
              <a:t> of the proportion of differences requires at least eight </a:t>
            </a:r>
            <a:r>
              <a:rPr lang="en-US" sz="1200" b="1" u="sng" dirty="0" smtClean="0">
                <a:solidFill>
                  <a:schemeClr val="accent6">
                    <a:lumMod val="75000"/>
                  </a:schemeClr>
                </a:solidFill>
                <a:latin typeface="Avenir Book" charset="0"/>
                <a:ea typeface="Avenir Book" charset="0"/>
                <a:cs typeface="Avenir Book" charset="0"/>
              </a:rPr>
              <a:t>(8)</a:t>
            </a:r>
            <a:r>
              <a:rPr lang="en-US" sz="1200" b="1" dirty="0" smtClean="0">
                <a:latin typeface="Avenir Book" charset="0"/>
                <a:ea typeface="Avenir Book" charset="0"/>
                <a:cs typeface="Avenir Book" charset="0"/>
              </a:rPr>
              <a:t> </a:t>
            </a:r>
            <a:r>
              <a:rPr lang="en-US" sz="1200" dirty="0" smtClean="0">
                <a:latin typeface="Avenir Book" charset="0"/>
                <a:ea typeface="Avenir Book" charset="0"/>
                <a:cs typeface="Avenir Book" charset="0"/>
              </a:rPr>
              <a:t>Components </a:t>
            </a:r>
            <a:r>
              <a:rPr lang="mr-IN" sz="1200" dirty="0" smtClean="0">
                <a:latin typeface="Avenir Book" charset="0"/>
                <a:ea typeface="Avenir Book" charset="0"/>
                <a:cs typeface="Avenir Book" charset="0"/>
              </a:rPr>
              <a:t>–</a:t>
            </a:r>
            <a:r>
              <a:rPr lang="en-US" sz="1200" dirty="0" smtClean="0">
                <a:latin typeface="Avenir Book" charset="0"/>
                <a:ea typeface="Avenir Book" charset="0"/>
                <a:cs typeface="Avenir Book" charset="0"/>
              </a:rPr>
              <a:t> a slight improvement vs the previous results (Figure 13).  Examination of the Scree Plot and Variance Explained graph confirmed this effect (Figure 14).  Although the Component Scores Matrix (Figure 15) is still a bit of an eye-chart due to the number of components, we can confirm the normality of histograms and lack of linearity in the scatter plots due to the Central Limit Theorem and the effect of running the PCA (uncorrelated data).</a:t>
            </a:r>
            <a:endParaRPr lang="en-US" sz="1200" dirty="0">
              <a:latin typeface="Avenir Book" charset="0"/>
              <a:ea typeface="Avenir Book" charset="0"/>
              <a:cs typeface="Avenir Book" charset="0"/>
            </a:endParaRPr>
          </a:p>
        </p:txBody>
      </p:sp>
      <p:sp>
        <p:nvSpPr>
          <p:cNvPr id="39" name="TextBox 38"/>
          <p:cNvSpPr txBox="1"/>
          <p:nvPr/>
        </p:nvSpPr>
        <p:spPr>
          <a:xfrm>
            <a:off x="1242279" y="6518142"/>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13</a:t>
            </a:r>
            <a:endParaRPr lang="en-US" sz="500" dirty="0">
              <a:latin typeface="Avenir Book" charset="0"/>
              <a:ea typeface="Avenir Book" charset="0"/>
              <a:cs typeface="Avenir Book" charset="0"/>
            </a:endParaRPr>
          </a:p>
        </p:txBody>
      </p:sp>
      <p:sp>
        <p:nvSpPr>
          <p:cNvPr id="40" name="TextBox 39"/>
          <p:cNvSpPr txBox="1"/>
          <p:nvPr/>
        </p:nvSpPr>
        <p:spPr>
          <a:xfrm>
            <a:off x="3632176" y="8532137"/>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15</a:t>
            </a:r>
            <a:endParaRPr lang="en-US" sz="500" dirty="0">
              <a:latin typeface="Avenir Book" charset="0"/>
              <a:ea typeface="Avenir Book" charset="0"/>
              <a:cs typeface="Avenir Book" charset="0"/>
            </a:endParaRPr>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013" y="2137232"/>
            <a:ext cx="2108693" cy="1887106"/>
          </a:xfrm>
          <a:prstGeom prst="rect">
            <a:avLst/>
          </a:prstGeom>
        </p:spPr>
      </p:pic>
      <p:sp>
        <p:nvSpPr>
          <p:cNvPr id="42" name="Rectangle 41"/>
          <p:cNvSpPr/>
          <p:nvPr/>
        </p:nvSpPr>
        <p:spPr>
          <a:xfrm>
            <a:off x="5105613" y="2376462"/>
            <a:ext cx="165634" cy="1623624"/>
          </a:xfrm>
          <a:prstGeom prst="rect">
            <a:avLst/>
          </a:prstGeom>
          <a:solidFill>
            <a:schemeClr val="accent4">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p:cNvPicPr>
            <a:picLocks noChangeAspect="1"/>
          </p:cNvPicPr>
          <p:nvPr/>
        </p:nvPicPr>
        <p:blipFill rotWithShape="1">
          <a:blip r:embed="rId3">
            <a:extLst>
              <a:ext uri="{28A0092B-C50C-407E-A947-70E740481C1C}">
                <a14:useLocalDpi xmlns:a14="http://schemas.microsoft.com/office/drawing/2010/main" val="0"/>
              </a:ext>
            </a:extLst>
          </a:blip>
          <a:srcRect l="1832" t="2894" r="1640" b="3249"/>
          <a:stretch/>
        </p:blipFill>
        <p:spPr>
          <a:xfrm>
            <a:off x="940691" y="7313959"/>
            <a:ext cx="2174137" cy="1219830"/>
          </a:xfrm>
          <a:prstGeom prst="rect">
            <a:avLst/>
          </a:prstGeom>
        </p:spPr>
      </p:pic>
      <p:pic>
        <p:nvPicPr>
          <p:cNvPr id="44" name="Picture 43"/>
          <p:cNvPicPr>
            <a:picLocks noChangeAspect="1"/>
          </p:cNvPicPr>
          <p:nvPr/>
        </p:nvPicPr>
        <p:blipFill rotWithShape="1">
          <a:blip r:embed="rId4">
            <a:extLst>
              <a:ext uri="{28A0092B-C50C-407E-A947-70E740481C1C}">
                <a14:useLocalDpi xmlns:a14="http://schemas.microsoft.com/office/drawing/2010/main" val="0"/>
              </a:ext>
            </a:extLst>
          </a:blip>
          <a:srcRect l="4199" t="4051" r="2882" b="960"/>
          <a:stretch/>
        </p:blipFill>
        <p:spPr>
          <a:xfrm>
            <a:off x="1309893" y="4900287"/>
            <a:ext cx="2179585" cy="1587434"/>
          </a:xfrm>
          <a:prstGeom prst="rect">
            <a:avLst/>
          </a:prstGeom>
        </p:spPr>
      </p:pic>
      <p:pic>
        <p:nvPicPr>
          <p:cNvPr id="45" name="Picture 44"/>
          <p:cNvPicPr>
            <a:picLocks noChangeAspect="1"/>
          </p:cNvPicPr>
          <p:nvPr/>
        </p:nvPicPr>
        <p:blipFill rotWithShape="1">
          <a:blip r:embed="rId5">
            <a:extLst>
              <a:ext uri="{28A0092B-C50C-407E-A947-70E740481C1C}">
                <a14:useLocalDpi xmlns:a14="http://schemas.microsoft.com/office/drawing/2010/main" val="0"/>
              </a:ext>
            </a:extLst>
          </a:blip>
          <a:srcRect l="1497" t="2166" r="1391" b="2758"/>
          <a:stretch/>
        </p:blipFill>
        <p:spPr>
          <a:xfrm>
            <a:off x="3733829" y="6777444"/>
            <a:ext cx="1556510" cy="1756345"/>
          </a:xfrm>
          <a:prstGeom prst="rect">
            <a:avLst/>
          </a:prstGeom>
        </p:spPr>
      </p:pic>
      <p:cxnSp>
        <p:nvCxnSpPr>
          <p:cNvPr id="46" name="Straight Arrow Connector 45"/>
          <p:cNvCxnSpPr/>
          <p:nvPr/>
        </p:nvCxnSpPr>
        <p:spPr>
          <a:xfrm>
            <a:off x="2423073" y="7513364"/>
            <a:ext cx="1472" cy="61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423074" y="7481633"/>
            <a:ext cx="617838" cy="1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ight Arrow 48"/>
          <p:cNvSpPr/>
          <p:nvPr/>
        </p:nvSpPr>
        <p:spPr>
          <a:xfrm rot="18018708">
            <a:off x="975424" y="8183044"/>
            <a:ext cx="407800" cy="299104"/>
          </a:xfrm>
          <a:prstGeom prst="rightArrow">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281" dirty="0"/>
              <a:t>elbow</a:t>
            </a:r>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3227" t="2775" r="4168" b="7579"/>
          <a:stretch/>
        </p:blipFill>
        <p:spPr>
          <a:xfrm>
            <a:off x="3583582" y="4903881"/>
            <a:ext cx="2058393" cy="1579964"/>
          </a:xfrm>
          <a:prstGeom prst="rect">
            <a:avLst/>
          </a:prstGeom>
        </p:spPr>
      </p:pic>
      <p:sp>
        <p:nvSpPr>
          <p:cNvPr id="25" name="Rectangle 24"/>
          <p:cNvSpPr/>
          <p:nvPr/>
        </p:nvSpPr>
        <p:spPr>
          <a:xfrm>
            <a:off x="5153493" y="5047799"/>
            <a:ext cx="489612" cy="1185833"/>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Tree>
    <p:extLst>
      <p:ext uri="{BB962C8B-B14F-4D97-AF65-F5344CB8AC3E}">
        <p14:creationId xmlns:p14="http://schemas.microsoft.com/office/powerpoint/2010/main" val="20450331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06006" y="4543645"/>
            <a:ext cx="2491614" cy="1869977"/>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848986" y="3345711"/>
            <a:ext cx="2523461" cy="2346251"/>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3253389" y="6011407"/>
            <a:ext cx="3095795" cy="2304346"/>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9761" y="1465242"/>
            <a:ext cx="5743179" cy="1643775"/>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45174" y="805753"/>
            <a:ext cx="5427274" cy="219956"/>
          </a:xfrm>
        </p:spPr>
        <p:txBody>
          <a:bodyPr>
            <a:noAutofit/>
          </a:bodyPr>
          <a:lstStyle/>
          <a:p>
            <a:r>
              <a:rPr lang="en-US" sz="2000" dirty="0">
                <a:latin typeface="Avenir Book" charset="0"/>
                <a:ea typeface="Avenir Book" charset="0"/>
                <a:cs typeface="Avenir Book" charset="0"/>
              </a:rPr>
              <a:t>principle component analysis_</a:t>
            </a:r>
            <a:r>
              <a:rPr lang="en-US" sz="1100" dirty="0">
                <a:latin typeface="Avenir Book" charset="0"/>
                <a:ea typeface="Avenir Book" charset="0"/>
                <a:cs typeface="Avenir Book" charset="0"/>
              </a:rPr>
              <a:t>v</a:t>
            </a:r>
            <a:r>
              <a:rPr lang="en-US" sz="2000" dirty="0">
                <a:latin typeface="Avenir Book" charset="0"/>
                <a:ea typeface="Avenir Book" charset="0"/>
                <a:cs typeface="Avenir Book" charset="0"/>
              </a:rPr>
              <a:t>2.0</a:t>
            </a:r>
          </a:p>
        </p:txBody>
      </p:sp>
      <p:sp>
        <p:nvSpPr>
          <p:cNvPr id="4" name="Content Placeholder 14"/>
          <p:cNvSpPr txBox="1">
            <a:spLocks/>
          </p:cNvSpPr>
          <p:nvPr/>
        </p:nvSpPr>
        <p:spPr>
          <a:xfrm>
            <a:off x="606006" y="3386400"/>
            <a:ext cx="2611543" cy="492935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None/>
            </a:pPr>
            <a:r>
              <a:rPr lang="en-US" sz="1200" dirty="0" smtClean="0">
                <a:latin typeface="Avenir Book" charset="0"/>
                <a:ea typeface="Avenir Book" charset="0"/>
                <a:cs typeface="Avenir Book" charset="0"/>
              </a:rPr>
              <a:t>     The Eigenvectors used to determine which components we used to create our new Explanatory Variables are depict the loading graphically  (Figures 16 - 18).  </a:t>
            </a: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     Figure 19 shows the delineation between Benign (blue) and Malignant (red) cancer cells in the dataset.  There is a clear distinction between the groups, with only a minimal overlap.</a:t>
            </a:r>
            <a:endParaRPr lang="en-US" sz="1200" dirty="0">
              <a:solidFill>
                <a:srgbClr val="FF0000"/>
              </a:solidFill>
              <a:latin typeface="Avenir Book" charset="0"/>
              <a:ea typeface="Avenir Book" charset="0"/>
              <a:cs typeface="Avenir Book" charset="0"/>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16434" r="14497" b="91701"/>
          <a:stretch/>
        </p:blipFill>
        <p:spPr>
          <a:xfrm>
            <a:off x="2842340" y="1552186"/>
            <a:ext cx="1001122" cy="126013"/>
          </a:xfr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037" t="1623" r="1240" b="1092"/>
          <a:stretch/>
        </p:blipFill>
        <p:spPr>
          <a:xfrm>
            <a:off x="2109479" y="1743391"/>
            <a:ext cx="1328303" cy="133785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145" t="911" r="792" b="1066"/>
          <a:stretch/>
        </p:blipFill>
        <p:spPr>
          <a:xfrm>
            <a:off x="4991250" y="1742626"/>
            <a:ext cx="1335540" cy="1338625"/>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1099" t="1682" r="614" b="697"/>
          <a:stretch/>
        </p:blipFill>
        <p:spPr>
          <a:xfrm>
            <a:off x="3544425" y="1742627"/>
            <a:ext cx="1340182" cy="1340182"/>
          </a:xfrm>
          <a:prstGeom prst="rect">
            <a:avLst/>
          </a:prstGeom>
        </p:spPr>
      </p:pic>
      <p:pic>
        <p:nvPicPr>
          <p:cNvPr id="10"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170" t="10521" r="4263" b="1323"/>
          <a:stretch/>
        </p:blipFill>
        <p:spPr>
          <a:xfrm>
            <a:off x="678867" y="1742626"/>
            <a:ext cx="1327203" cy="1338624"/>
          </a:xfrm>
          <a:prstGeom prst="rect">
            <a:avLst/>
          </a:prstGeom>
        </p:spPr>
      </p:pic>
      <p:sp>
        <p:nvSpPr>
          <p:cNvPr id="12" name="TextBox 11"/>
          <p:cNvSpPr txBox="1"/>
          <p:nvPr/>
        </p:nvSpPr>
        <p:spPr>
          <a:xfrm>
            <a:off x="606007" y="3111129"/>
            <a:ext cx="1376965"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16</a:t>
            </a:r>
            <a:endParaRPr lang="en-US" sz="500" dirty="0">
              <a:latin typeface="Avenir Book" charset="0"/>
              <a:ea typeface="Avenir Book" charset="0"/>
              <a:cs typeface="Avenir Book" charset="0"/>
            </a:endParaRPr>
          </a:p>
        </p:txBody>
      </p:sp>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1499" r="1466" b="3977"/>
          <a:stretch/>
        </p:blipFill>
        <p:spPr>
          <a:xfrm>
            <a:off x="3281916" y="6060558"/>
            <a:ext cx="3044874" cy="2218662"/>
          </a:xfrm>
          <a:prstGeom prst="rect">
            <a:avLst/>
          </a:prstGeom>
        </p:spPr>
      </p:pic>
      <p:sp>
        <p:nvSpPr>
          <p:cNvPr id="14" name="TextBox 13"/>
          <p:cNvSpPr txBox="1"/>
          <p:nvPr/>
        </p:nvSpPr>
        <p:spPr>
          <a:xfrm>
            <a:off x="3771826" y="5677317"/>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17</a:t>
            </a:r>
            <a:endParaRPr lang="en-US" sz="500" dirty="0">
              <a:latin typeface="Avenir Book" charset="0"/>
              <a:ea typeface="Avenir Book" charset="0"/>
              <a:cs typeface="Avenir Book" charset="0"/>
            </a:endParaRPr>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2275" t="2035" r="11664" b="2412"/>
          <a:stretch/>
        </p:blipFill>
        <p:spPr>
          <a:xfrm>
            <a:off x="3877340" y="3358634"/>
            <a:ext cx="2449450" cy="2306031"/>
          </a:xfrm>
          <a:prstGeom prst="rect">
            <a:avLst/>
          </a:prstGeom>
        </p:spPr>
      </p:pic>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l="2273" t="1823" r="1849" b="2348"/>
          <a:stretch/>
        </p:blipFill>
        <p:spPr>
          <a:xfrm>
            <a:off x="629761" y="4595610"/>
            <a:ext cx="2425840" cy="1794668"/>
          </a:xfrm>
          <a:prstGeom prst="rect">
            <a:avLst/>
          </a:prstGeom>
        </p:spPr>
      </p:pic>
      <p:sp>
        <p:nvSpPr>
          <p:cNvPr id="20" name="TextBox 19"/>
          <p:cNvSpPr txBox="1"/>
          <p:nvPr/>
        </p:nvSpPr>
        <p:spPr>
          <a:xfrm>
            <a:off x="533123" y="6419991"/>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18</a:t>
            </a:r>
            <a:endParaRPr lang="en-US" sz="500" dirty="0">
              <a:latin typeface="Avenir Book" charset="0"/>
              <a:ea typeface="Avenir Book" charset="0"/>
              <a:cs typeface="Avenir Book" charset="0"/>
            </a:endParaRPr>
          </a:p>
        </p:txBody>
      </p:sp>
      <p:sp>
        <p:nvSpPr>
          <p:cNvPr id="21" name="TextBox 20"/>
          <p:cNvSpPr txBox="1"/>
          <p:nvPr/>
        </p:nvSpPr>
        <p:spPr>
          <a:xfrm>
            <a:off x="3163173" y="8311289"/>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19</a:t>
            </a:r>
            <a:endParaRPr lang="en-US" sz="500" dirty="0">
              <a:latin typeface="Avenir Book" charset="0"/>
              <a:ea typeface="Avenir Book" charset="0"/>
              <a:cs typeface="Avenir Book" charset="0"/>
            </a:endParaRPr>
          </a:p>
        </p:txBody>
      </p:sp>
    </p:spTree>
    <p:extLst>
      <p:ext uri="{BB962C8B-B14F-4D97-AF65-F5344CB8AC3E}">
        <p14:creationId xmlns:p14="http://schemas.microsoft.com/office/powerpoint/2010/main" val="312824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1328</TotalTime>
  <Words>3293</Words>
  <Application>Microsoft Macintosh PowerPoint</Application>
  <PresentationFormat>Letter Paper (8.5x11 in)</PresentationFormat>
  <Paragraphs>343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Avenir Book</vt:lpstr>
      <vt:lpstr>Calibri</vt:lpstr>
      <vt:lpstr>Century Gothic</vt:lpstr>
      <vt:lpstr>Mangal</vt:lpstr>
      <vt:lpstr>Arial</vt:lpstr>
      <vt:lpstr>Vapor Trail</vt:lpstr>
      <vt:lpstr>Wisconsin Breast Cancer CELL Diagnostic Data</vt:lpstr>
      <vt:lpstr>Team 2</vt:lpstr>
      <vt:lpstr>Breast Cancer Wisconsin (Diagnostic) Data Set</vt:lpstr>
      <vt:lpstr>Quick look:  datASET attributes2</vt:lpstr>
      <vt:lpstr>State of the data | MODEL SELECTION</vt:lpstr>
      <vt:lpstr>principle component analysis</vt:lpstr>
      <vt:lpstr>principle component analysis</vt:lpstr>
      <vt:lpstr>principle component analysis_v2.0</vt:lpstr>
      <vt:lpstr>principle component analysis_v2.0</vt:lpstr>
      <vt:lpstr>But wait…</vt:lpstr>
      <vt:lpstr>principle component analysis_v3.0</vt:lpstr>
      <vt:lpstr>principle component analysis_v3.0</vt:lpstr>
      <vt:lpstr>principle component analysis_v3.0</vt:lpstr>
      <vt:lpstr>interpretation</vt:lpstr>
      <vt:lpstr>Alternate ending…</vt:lpstr>
      <vt:lpstr>Appendix</vt:lpstr>
      <vt:lpstr>Sas code</vt:lpstr>
      <vt:lpstr>Sas code</vt:lpstr>
      <vt:lpstr>Sas code</vt:lpstr>
      <vt:lpstr>Sas code</vt:lpstr>
      <vt:lpstr>References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Wisconsin (Diagnostic) Data</dc:title>
  <dc:creator>Rivens, Rob</dc:creator>
  <cp:lastModifiedBy>Rivens, Rob</cp:lastModifiedBy>
  <cp:revision>93</cp:revision>
  <dcterms:created xsi:type="dcterms:W3CDTF">2017-10-25T04:34:46Z</dcterms:created>
  <dcterms:modified xsi:type="dcterms:W3CDTF">2017-11-05T18:53:11Z</dcterms:modified>
</cp:coreProperties>
</file>